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8" r:id="rId3"/>
    <p:sldId id="265" r:id="rId4"/>
    <p:sldId id="270" r:id="rId5"/>
    <p:sldId id="262" r:id="rId6"/>
    <p:sldId id="263" r:id="rId7"/>
    <p:sldId id="267" r:id="rId8"/>
    <p:sldId id="271" r:id="rId9"/>
    <p:sldId id="266" r:id="rId10"/>
    <p:sldId id="256" r:id="rId11"/>
    <p:sldId id="257" r:id="rId12"/>
    <p:sldId id="261" r:id="rId13"/>
    <p:sldId id="259" r:id="rId14"/>
    <p:sldId id="260" r:id="rId15"/>
    <p:sldId id="269" r:id="rId16"/>
    <p:sldId id="258" r:id="rId17"/>
    <p:sldId id="272" r:id="rId18"/>
    <p:sldId id="273" r:id="rId19"/>
    <p:sldId id="274"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11"/>
  </p:normalViewPr>
  <p:slideViewPr>
    <p:cSldViewPr snapToGrid="0" snapToObjects="1">
      <p:cViewPr varScale="1">
        <p:scale>
          <a:sx n="116" d="100"/>
          <a:sy n="116" d="100"/>
        </p:scale>
        <p:origin x="4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FBEFF4-04B2-A541-8D5F-5B50BBFCD74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3AC4AE-64F7-D540-8302-2EFBB899E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FE7B1D1-7022-004E-8DCC-2DDAB8E98AA8}"/>
              </a:ext>
            </a:extLst>
          </p:cNvPr>
          <p:cNvSpPr>
            <a:spLocks noGrp="1"/>
          </p:cNvSpPr>
          <p:nvPr>
            <p:ph type="dt" sz="half" idx="10"/>
          </p:nvPr>
        </p:nvSpPr>
        <p:spPr/>
        <p:txBody>
          <a:bodyPr/>
          <a:lstStyle/>
          <a:p>
            <a:fld id="{8A3E02C2-F299-9B46-9C1C-A91FA2798545}" type="datetimeFigureOut">
              <a:rPr lang="it-IT" smtClean="0"/>
              <a:t>20/02/24</a:t>
            </a:fld>
            <a:endParaRPr lang="it-IT"/>
          </a:p>
        </p:txBody>
      </p:sp>
      <p:sp>
        <p:nvSpPr>
          <p:cNvPr id="5" name="Segnaposto piè di pagina 4">
            <a:extLst>
              <a:ext uri="{FF2B5EF4-FFF2-40B4-BE49-F238E27FC236}">
                <a16:creationId xmlns:a16="http://schemas.microsoft.com/office/drawing/2014/main" id="{DE2FFA1F-CD43-3644-AB0C-1BB1FFFB5DB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4272C01-33CD-9844-B787-DD2528DF54DD}"/>
              </a:ext>
            </a:extLst>
          </p:cNvPr>
          <p:cNvSpPr>
            <a:spLocks noGrp="1"/>
          </p:cNvSpPr>
          <p:nvPr>
            <p:ph type="sldNum" sz="quarter" idx="12"/>
          </p:nvPr>
        </p:nvSpPr>
        <p:spPr/>
        <p:txBody>
          <a:bodyPr/>
          <a:lstStyle/>
          <a:p>
            <a:fld id="{A0493E71-44E5-464A-858F-412DC4EC8F31}" type="slidenum">
              <a:rPr lang="it-IT" smtClean="0"/>
              <a:t>‹#›</a:t>
            </a:fld>
            <a:endParaRPr lang="it-IT"/>
          </a:p>
        </p:txBody>
      </p:sp>
    </p:spTree>
    <p:extLst>
      <p:ext uri="{BB962C8B-B14F-4D97-AF65-F5344CB8AC3E}">
        <p14:creationId xmlns:p14="http://schemas.microsoft.com/office/powerpoint/2010/main" val="767685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F593E-1F52-0D4E-9598-9CA7C380360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86BD147-040A-384A-9997-7F76267F450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666FFC1-4A39-4549-AEFB-9D9B0B66EB99}"/>
              </a:ext>
            </a:extLst>
          </p:cNvPr>
          <p:cNvSpPr>
            <a:spLocks noGrp="1"/>
          </p:cNvSpPr>
          <p:nvPr>
            <p:ph type="dt" sz="half" idx="10"/>
          </p:nvPr>
        </p:nvSpPr>
        <p:spPr/>
        <p:txBody>
          <a:bodyPr/>
          <a:lstStyle/>
          <a:p>
            <a:fld id="{8A3E02C2-F299-9B46-9C1C-A91FA2798545}" type="datetimeFigureOut">
              <a:rPr lang="it-IT" smtClean="0"/>
              <a:t>20/02/24</a:t>
            </a:fld>
            <a:endParaRPr lang="it-IT"/>
          </a:p>
        </p:txBody>
      </p:sp>
      <p:sp>
        <p:nvSpPr>
          <p:cNvPr id="5" name="Segnaposto piè di pagina 4">
            <a:extLst>
              <a:ext uri="{FF2B5EF4-FFF2-40B4-BE49-F238E27FC236}">
                <a16:creationId xmlns:a16="http://schemas.microsoft.com/office/drawing/2014/main" id="{5429B6C6-9596-054A-80DA-81FE875A920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F00EE15-5100-804C-8D47-752CB7CDD48C}"/>
              </a:ext>
            </a:extLst>
          </p:cNvPr>
          <p:cNvSpPr>
            <a:spLocks noGrp="1"/>
          </p:cNvSpPr>
          <p:nvPr>
            <p:ph type="sldNum" sz="quarter" idx="12"/>
          </p:nvPr>
        </p:nvSpPr>
        <p:spPr/>
        <p:txBody>
          <a:bodyPr/>
          <a:lstStyle/>
          <a:p>
            <a:fld id="{A0493E71-44E5-464A-858F-412DC4EC8F31}" type="slidenum">
              <a:rPr lang="it-IT" smtClean="0"/>
              <a:t>‹#›</a:t>
            </a:fld>
            <a:endParaRPr lang="it-IT"/>
          </a:p>
        </p:txBody>
      </p:sp>
    </p:spTree>
    <p:extLst>
      <p:ext uri="{BB962C8B-B14F-4D97-AF65-F5344CB8AC3E}">
        <p14:creationId xmlns:p14="http://schemas.microsoft.com/office/powerpoint/2010/main" val="11812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F81EC46-B946-9249-B7AA-46572B0EE42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D15D393-5872-1247-95CA-0DBE6CA3B30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CAD958-19A6-3043-8351-0C10AE705C1F}"/>
              </a:ext>
            </a:extLst>
          </p:cNvPr>
          <p:cNvSpPr>
            <a:spLocks noGrp="1"/>
          </p:cNvSpPr>
          <p:nvPr>
            <p:ph type="dt" sz="half" idx="10"/>
          </p:nvPr>
        </p:nvSpPr>
        <p:spPr/>
        <p:txBody>
          <a:bodyPr/>
          <a:lstStyle/>
          <a:p>
            <a:fld id="{8A3E02C2-F299-9B46-9C1C-A91FA2798545}" type="datetimeFigureOut">
              <a:rPr lang="it-IT" smtClean="0"/>
              <a:t>20/02/24</a:t>
            </a:fld>
            <a:endParaRPr lang="it-IT"/>
          </a:p>
        </p:txBody>
      </p:sp>
      <p:sp>
        <p:nvSpPr>
          <p:cNvPr id="5" name="Segnaposto piè di pagina 4">
            <a:extLst>
              <a:ext uri="{FF2B5EF4-FFF2-40B4-BE49-F238E27FC236}">
                <a16:creationId xmlns:a16="http://schemas.microsoft.com/office/drawing/2014/main" id="{C7C34301-6E94-CB45-99DC-A44E13DC383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EC296A8-FC9B-8C4E-93B3-C2F0C79BF671}"/>
              </a:ext>
            </a:extLst>
          </p:cNvPr>
          <p:cNvSpPr>
            <a:spLocks noGrp="1"/>
          </p:cNvSpPr>
          <p:nvPr>
            <p:ph type="sldNum" sz="quarter" idx="12"/>
          </p:nvPr>
        </p:nvSpPr>
        <p:spPr/>
        <p:txBody>
          <a:bodyPr/>
          <a:lstStyle/>
          <a:p>
            <a:fld id="{A0493E71-44E5-464A-858F-412DC4EC8F31}" type="slidenum">
              <a:rPr lang="it-IT" smtClean="0"/>
              <a:t>‹#›</a:t>
            </a:fld>
            <a:endParaRPr lang="it-IT"/>
          </a:p>
        </p:txBody>
      </p:sp>
    </p:spTree>
    <p:extLst>
      <p:ext uri="{BB962C8B-B14F-4D97-AF65-F5344CB8AC3E}">
        <p14:creationId xmlns:p14="http://schemas.microsoft.com/office/powerpoint/2010/main" val="246594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1AAF48-A26F-7640-9F67-A117A59A398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DE8EE52-6139-2147-8C72-C2DF6FFB7C8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981349-99B5-094E-BDE7-F180C44B2E7F}"/>
              </a:ext>
            </a:extLst>
          </p:cNvPr>
          <p:cNvSpPr>
            <a:spLocks noGrp="1"/>
          </p:cNvSpPr>
          <p:nvPr>
            <p:ph type="dt" sz="half" idx="10"/>
          </p:nvPr>
        </p:nvSpPr>
        <p:spPr/>
        <p:txBody>
          <a:bodyPr/>
          <a:lstStyle/>
          <a:p>
            <a:fld id="{8A3E02C2-F299-9B46-9C1C-A91FA2798545}" type="datetimeFigureOut">
              <a:rPr lang="it-IT" smtClean="0"/>
              <a:t>20/02/24</a:t>
            </a:fld>
            <a:endParaRPr lang="it-IT"/>
          </a:p>
        </p:txBody>
      </p:sp>
      <p:sp>
        <p:nvSpPr>
          <p:cNvPr id="5" name="Segnaposto piè di pagina 4">
            <a:extLst>
              <a:ext uri="{FF2B5EF4-FFF2-40B4-BE49-F238E27FC236}">
                <a16:creationId xmlns:a16="http://schemas.microsoft.com/office/drawing/2014/main" id="{62CC263E-49E2-0941-9EA3-6BD5662C36B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B7B62EA-714B-6949-BA20-1B2B421C9235}"/>
              </a:ext>
            </a:extLst>
          </p:cNvPr>
          <p:cNvSpPr>
            <a:spLocks noGrp="1"/>
          </p:cNvSpPr>
          <p:nvPr>
            <p:ph type="sldNum" sz="quarter" idx="12"/>
          </p:nvPr>
        </p:nvSpPr>
        <p:spPr/>
        <p:txBody>
          <a:bodyPr/>
          <a:lstStyle/>
          <a:p>
            <a:fld id="{A0493E71-44E5-464A-858F-412DC4EC8F31}" type="slidenum">
              <a:rPr lang="it-IT" smtClean="0"/>
              <a:t>‹#›</a:t>
            </a:fld>
            <a:endParaRPr lang="it-IT"/>
          </a:p>
        </p:txBody>
      </p:sp>
    </p:spTree>
    <p:extLst>
      <p:ext uri="{BB962C8B-B14F-4D97-AF65-F5344CB8AC3E}">
        <p14:creationId xmlns:p14="http://schemas.microsoft.com/office/powerpoint/2010/main" val="244879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C80284-DB6A-0F4B-85F3-ABB85B840CC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CD99C71-8A4D-004D-A17D-F941C2E738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3388C53-120C-BC4C-894D-2AD9FC0364D3}"/>
              </a:ext>
            </a:extLst>
          </p:cNvPr>
          <p:cNvSpPr>
            <a:spLocks noGrp="1"/>
          </p:cNvSpPr>
          <p:nvPr>
            <p:ph type="dt" sz="half" idx="10"/>
          </p:nvPr>
        </p:nvSpPr>
        <p:spPr/>
        <p:txBody>
          <a:bodyPr/>
          <a:lstStyle/>
          <a:p>
            <a:fld id="{8A3E02C2-F299-9B46-9C1C-A91FA2798545}" type="datetimeFigureOut">
              <a:rPr lang="it-IT" smtClean="0"/>
              <a:t>20/02/24</a:t>
            </a:fld>
            <a:endParaRPr lang="it-IT"/>
          </a:p>
        </p:txBody>
      </p:sp>
      <p:sp>
        <p:nvSpPr>
          <p:cNvPr id="5" name="Segnaposto piè di pagina 4">
            <a:extLst>
              <a:ext uri="{FF2B5EF4-FFF2-40B4-BE49-F238E27FC236}">
                <a16:creationId xmlns:a16="http://schemas.microsoft.com/office/drawing/2014/main" id="{E2A2063B-E4CF-7B41-A32B-D29F203C8EA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D506989-0914-FD42-BAF1-32F8152C6174}"/>
              </a:ext>
            </a:extLst>
          </p:cNvPr>
          <p:cNvSpPr>
            <a:spLocks noGrp="1"/>
          </p:cNvSpPr>
          <p:nvPr>
            <p:ph type="sldNum" sz="quarter" idx="12"/>
          </p:nvPr>
        </p:nvSpPr>
        <p:spPr/>
        <p:txBody>
          <a:bodyPr/>
          <a:lstStyle/>
          <a:p>
            <a:fld id="{A0493E71-44E5-464A-858F-412DC4EC8F31}" type="slidenum">
              <a:rPr lang="it-IT" smtClean="0"/>
              <a:t>‹#›</a:t>
            </a:fld>
            <a:endParaRPr lang="it-IT"/>
          </a:p>
        </p:txBody>
      </p:sp>
    </p:spTree>
    <p:extLst>
      <p:ext uri="{BB962C8B-B14F-4D97-AF65-F5344CB8AC3E}">
        <p14:creationId xmlns:p14="http://schemas.microsoft.com/office/powerpoint/2010/main" val="361918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E08DA9-1F56-A04C-9E9C-B347DA72C5D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E2A574E-2251-BA41-A2BB-C33D16321E0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620BDA8-0112-CE44-B32D-87AC82F707A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0677054-DB7B-7A48-AE52-91B37D7B4F01}"/>
              </a:ext>
            </a:extLst>
          </p:cNvPr>
          <p:cNvSpPr>
            <a:spLocks noGrp="1"/>
          </p:cNvSpPr>
          <p:nvPr>
            <p:ph type="dt" sz="half" idx="10"/>
          </p:nvPr>
        </p:nvSpPr>
        <p:spPr/>
        <p:txBody>
          <a:bodyPr/>
          <a:lstStyle/>
          <a:p>
            <a:fld id="{8A3E02C2-F299-9B46-9C1C-A91FA2798545}" type="datetimeFigureOut">
              <a:rPr lang="it-IT" smtClean="0"/>
              <a:t>20/02/24</a:t>
            </a:fld>
            <a:endParaRPr lang="it-IT"/>
          </a:p>
        </p:txBody>
      </p:sp>
      <p:sp>
        <p:nvSpPr>
          <p:cNvPr id="6" name="Segnaposto piè di pagina 5">
            <a:extLst>
              <a:ext uri="{FF2B5EF4-FFF2-40B4-BE49-F238E27FC236}">
                <a16:creationId xmlns:a16="http://schemas.microsoft.com/office/drawing/2014/main" id="{BF45D1E1-4D23-544F-8DF6-7FCF712FF85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3B5B7D7-7A31-344D-9AC0-FD4FEFDB6992}"/>
              </a:ext>
            </a:extLst>
          </p:cNvPr>
          <p:cNvSpPr>
            <a:spLocks noGrp="1"/>
          </p:cNvSpPr>
          <p:nvPr>
            <p:ph type="sldNum" sz="quarter" idx="12"/>
          </p:nvPr>
        </p:nvSpPr>
        <p:spPr/>
        <p:txBody>
          <a:bodyPr/>
          <a:lstStyle/>
          <a:p>
            <a:fld id="{A0493E71-44E5-464A-858F-412DC4EC8F31}" type="slidenum">
              <a:rPr lang="it-IT" smtClean="0"/>
              <a:t>‹#›</a:t>
            </a:fld>
            <a:endParaRPr lang="it-IT"/>
          </a:p>
        </p:txBody>
      </p:sp>
    </p:spTree>
    <p:extLst>
      <p:ext uri="{BB962C8B-B14F-4D97-AF65-F5344CB8AC3E}">
        <p14:creationId xmlns:p14="http://schemas.microsoft.com/office/powerpoint/2010/main" val="308310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F646C2-BC27-8841-99F5-35F1F93F987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A191A61-8F31-0F47-BC6F-9B8AFA6FE5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D5270A7-9C2A-1846-9ADD-81420694CB1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018546C-F6D3-6C45-AE0B-1116E7060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0B23C8F-E302-0441-944F-AF39A2CB17D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7098CC0-3A47-A744-AE97-2147D9F55A77}"/>
              </a:ext>
            </a:extLst>
          </p:cNvPr>
          <p:cNvSpPr>
            <a:spLocks noGrp="1"/>
          </p:cNvSpPr>
          <p:nvPr>
            <p:ph type="dt" sz="half" idx="10"/>
          </p:nvPr>
        </p:nvSpPr>
        <p:spPr/>
        <p:txBody>
          <a:bodyPr/>
          <a:lstStyle/>
          <a:p>
            <a:fld id="{8A3E02C2-F299-9B46-9C1C-A91FA2798545}" type="datetimeFigureOut">
              <a:rPr lang="it-IT" smtClean="0"/>
              <a:t>20/02/24</a:t>
            </a:fld>
            <a:endParaRPr lang="it-IT"/>
          </a:p>
        </p:txBody>
      </p:sp>
      <p:sp>
        <p:nvSpPr>
          <p:cNvPr id="8" name="Segnaposto piè di pagina 7">
            <a:extLst>
              <a:ext uri="{FF2B5EF4-FFF2-40B4-BE49-F238E27FC236}">
                <a16:creationId xmlns:a16="http://schemas.microsoft.com/office/drawing/2014/main" id="{7B42D334-1C61-464F-AF88-F1B213B4182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704F667-FD26-F141-93A0-D711381B4314}"/>
              </a:ext>
            </a:extLst>
          </p:cNvPr>
          <p:cNvSpPr>
            <a:spLocks noGrp="1"/>
          </p:cNvSpPr>
          <p:nvPr>
            <p:ph type="sldNum" sz="quarter" idx="12"/>
          </p:nvPr>
        </p:nvSpPr>
        <p:spPr/>
        <p:txBody>
          <a:bodyPr/>
          <a:lstStyle/>
          <a:p>
            <a:fld id="{A0493E71-44E5-464A-858F-412DC4EC8F31}" type="slidenum">
              <a:rPr lang="it-IT" smtClean="0"/>
              <a:t>‹#›</a:t>
            </a:fld>
            <a:endParaRPr lang="it-IT"/>
          </a:p>
        </p:txBody>
      </p:sp>
    </p:spTree>
    <p:extLst>
      <p:ext uri="{BB962C8B-B14F-4D97-AF65-F5344CB8AC3E}">
        <p14:creationId xmlns:p14="http://schemas.microsoft.com/office/powerpoint/2010/main" val="407245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21A5DC-AC63-414E-AD95-6A5AFDF3C8E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BE4F817-5BA3-3142-A31D-9F8725855D53}"/>
              </a:ext>
            </a:extLst>
          </p:cNvPr>
          <p:cNvSpPr>
            <a:spLocks noGrp="1"/>
          </p:cNvSpPr>
          <p:nvPr>
            <p:ph type="dt" sz="half" idx="10"/>
          </p:nvPr>
        </p:nvSpPr>
        <p:spPr/>
        <p:txBody>
          <a:bodyPr/>
          <a:lstStyle/>
          <a:p>
            <a:fld id="{8A3E02C2-F299-9B46-9C1C-A91FA2798545}" type="datetimeFigureOut">
              <a:rPr lang="it-IT" smtClean="0"/>
              <a:t>20/02/24</a:t>
            </a:fld>
            <a:endParaRPr lang="it-IT"/>
          </a:p>
        </p:txBody>
      </p:sp>
      <p:sp>
        <p:nvSpPr>
          <p:cNvPr id="4" name="Segnaposto piè di pagina 3">
            <a:extLst>
              <a:ext uri="{FF2B5EF4-FFF2-40B4-BE49-F238E27FC236}">
                <a16:creationId xmlns:a16="http://schemas.microsoft.com/office/drawing/2014/main" id="{C43058EC-2DE8-EA43-9218-1140BE747D6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5FC224A-0BCD-7E4D-816A-02E55123B957}"/>
              </a:ext>
            </a:extLst>
          </p:cNvPr>
          <p:cNvSpPr>
            <a:spLocks noGrp="1"/>
          </p:cNvSpPr>
          <p:nvPr>
            <p:ph type="sldNum" sz="quarter" idx="12"/>
          </p:nvPr>
        </p:nvSpPr>
        <p:spPr/>
        <p:txBody>
          <a:bodyPr/>
          <a:lstStyle/>
          <a:p>
            <a:fld id="{A0493E71-44E5-464A-858F-412DC4EC8F31}" type="slidenum">
              <a:rPr lang="it-IT" smtClean="0"/>
              <a:t>‹#›</a:t>
            </a:fld>
            <a:endParaRPr lang="it-IT"/>
          </a:p>
        </p:txBody>
      </p:sp>
    </p:spTree>
    <p:extLst>
      <p:ext uri="{BB962C8B-B14F-4D97-AF65-F5344CB8AC3E}">
        <p14:creationId xmlns:p14="http://schemas.microsoft.com/office/powerpoint/2010/main" val="3269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D707D0F-43F7-564B-BC49-2896F662BFCA}"/>
              </a:ext>
            </a:extLst>
          </p:cNvPr>
          <p:cNvSpPr>
            <a:spLocks noGrp="1"/>
          </p:cNvSpPr>
          <p:nvPr>
            <p:ph type="dt" sz="half" idx="10"/>
          </p:nvPr>
        </p:nvSpPr>
        <p:spPr/>
        <p:txBody>
          <a:bodyPr/>
          <a:lstStyle/>
          <a:p>
            <a:fld id="{8A3E02C2-F299-9B46-9C1C-A91FA2798545}" type="datetimeFigureOut">
              <a:rPr lang="it-IT" smtClean="0"/>
              <a:t>20/02/24</a:t>
            </a:fld>
            <a:endParaRPr lang="it-IT"/>
          </a:p>
        </p:txBody>
      </p:sp>
      <p:sp>
        <p:nvSpPr>
          <p:cNvPr id="3" name="Segnaposto piè di pagina 2">
            <a:extLst>
              <a:ext uri="{FF2B5EF4-FFF2-40B4-BE49-F238E27FC236}">
                <a16:creationId xmlns:a16="http://schemas.microsoft.com/office/drawing/2014/main" id="{E6A72091-E046-B549-9B31-9977756FF06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FFD71D1-3308-7D4C-AC67-0651CB0D79C7}"/>
              </a:ext>
            </a:extLst>
          </p:cNvPr>
          <p:cNvSpPr>
            <a:spLocks noGrp="1"/>
          </p:cNvSpPr>
          <p:nvPr>
            <p:ph type="sldNum" sz="quarter" idx="12"/>
          </p:nvPr>
        </p:nvSpPr>
        <p:spPr/>
        <p:txBody>
          <a:bodyPr/>
          <a:lstStyle/>
          <a:p>
            <a:fld id="{A0493E71-44E5-464A-858F-412DC4EC8F31}" type="slidenum">
              <a:rPr lang="it-IT" smtClean="0"/>
              <a:t>‹#›</a:t>
            </a:fld>
            <a:endParaRPr lang="it-IT"/>
          </a:p>
        </p:txBody>
      </p:sp>
    </p:spTree>
    <p:extLst>
      <p:ext uri="{BB962C8B-B14F-4D97-AF65-F5344CB8AC3E}">
        <p14:creationId xmlns:p14="http://schemas.microsoft.com/office/powerpoint/2010/main" val="103899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83966F-4DD7-A044-95BE-3CC2CA5BA88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C8857C7-4C67-2D41-BB06-FEAE3A32D3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64096DE-F3A1-F14B-A58F-3BBCA1796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D4F4352-7B01-9348-827A-C85AAADBFB17}"/>
              </a:ext>
            </a:extLst>
          </p:cNvPr>
          <p:cNvSpPr>
            <a:spLocks noGrp="1"/>
          </p:cNvSpPr>
          <p:nvPr>
            <p:ph type="dt" sz="half" idx="10"/>
          </p:nvPr>
        </p:nvSpPr>
        <p:spPr/>
        <p:txBody>
          <a:bodyPr/>
          <a:lstStyle/>
          <a:p>
            <a:fld id="{8A3E02C2-F299-9B46-9C1C-A91FA2798545}" type="datetimeFigureOut">
              <a:rPr lang="it-IT" smtClean="0"/>
              <a:t>20/02/24</a:t>
            </a:fld>
            <a:endParaRPr lang="it-IT"/>
          </a:p>
        </p:txBody>
      </p:sp>
      <p:sp>
        <p:nvSpPr>
          <p:cNvPr id="6" name="Segnaposto piè di pagina 5">
            <a:extLst>
              <a:ext uri="{FF2B5EF4-FFF2-40B4-BE49-F238E27FC236}">
                <a16:creationId xmlns:a16="http://schemas.microsoft.com/office/drawing/2014/main" id="{68F5038D-B47E-BE40-AF43-FDC9740D175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92DF82B-78D7-9B49-B410-79436011CC69}"/>
              </a:ext>
            </a:extLst>
          </p:cNvPr>
          <p:cNvSpPr>
            <a:spLocks noGrp="1"/>
          </p:cNvSpPr>
          <p:nvPr>
            <p:ph type="sldNum" sz="quarter" idx="12"/>
          </p:nvPr>
        </p:nvSpPr>
        <p:spPr/>
        <p:txBody>
          <a:bodyPr/>
          <a:lstStyle/>
          <a:p>
            <a:fld id="{A0493E71-44E5-464A-858F-412DC4EC8F31}" type="slidenum">
              <a:rPr lang="it-IT" smtClean="0"/>
              <a:t>‹#›</a:t>
            </a:fld>
            <a:endParaRPr lang="it-IT"/>
          </a:p>
        </p:txBody>
      </p:sp>
    </p:spTree>
    <p:extLst>
      <p:ext uri="{BB962C8B-B14F-4D97-AF65-F5344CB8AC3E}">
        <p14:creationId xmlns:p14="http://schemas.microsoft.com/office/powerpoint/2010/main" val="201746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5D1311-3C25-E247-9A1B-9B38BE6DE29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A178AE6-B688-B946-B7E9-06FA862E87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EE236D8-7DD6-FC41-9CC8-23026F0FB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13C0A99-5FA0-3A41-8E2B-4A226A1BD752}"/>
              </a:ext>
            </a:extLst>
          </p:cNvPr>
          <p:cNvSpPr>
            <a:spLocks noGrp="1"/>
          </p:cNvSpPr>
          <p:nvPr>
            <p:ph type="dt" sz="half" idx="10"/>
          </p:nvPr>
        </p:nvSpPr>
        <p:spPr/>
        <p:txBody>
          <a:bodyPr/>
          <a:lstStyle/>
          <a:p>
            <a:fld id="{8A3E02C2-F299-9B46-9C1C-A91FA2798545}" type="datetimeFigureOut">
              <a:rPr lang="it-IT" smtClean="0"/>
              <a:t>20/02/24</a:t>
            </a:fld>
            <a:endParaRPr lang="it-IT"/>
          </a:p>
        </p:txBody>
      </p:sp>
      <p:sp>
        <p:nvSpPr>
          <p:cNvPr id="6" name="Segnaposto piè di pagina 5">
            <a:extLst>
              <a:ext uri="{FF2B5EF4-FFF2-40B4-BE49-F238E27FC236}">
                <a16:creationId xmlns:a16="http://schemas.microsoft.com/office/drawing/2014/main" id="{C60D6911-5895-7440-809B-F174C5B112F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A9AECEC-2C0F-D84E-93B8-E999B20FCDAB}"/>
              </a:ext>
            </a:extLst>
          </p:cNvPr>
          <p:cNvSpPr>
            <a:spLocks noGrp="1"/>
          </p:cNvSpPr>
          <p:nvPr>
            <p:ph type="sldNum" sz="quarter" idx="12"/>
          </p:nvPr>
        </p:nvSpPr>
        <p:spPr/>
        <p:txBody>
          <a:bodyPr/>
          <a:lstStyle/>
          <a:p>
            <a:fld id="{A0493E71-44E5-464A-858F-412DC4EC8F31}" type="slidenum">
              <a:rPr lang="it-IT" smtClean="0"/>
              <a:t>‹#›</a:t>
            </a:fld>
            <a:endParaRPr lang="it-IT"/>
          </a:p>
        </p:txBody>
      </p:sp>
    </p:spTree>
    <p:extLst>
      <p:ext uri="{BB962C8B-B14F-4D97-AF65-F5344CB8AC3E}">
        <p14:creationId xmlns:p14="http://schemas.microsoft.com/office/powerpoint/2010/main" val="23281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85ADBA5-35EF-3B4E-86E6-CB1F9DE3C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59E53F1-C586-0A43-9A9F-D69EDB1D56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B886BF-58AC-344F-8128-4A8AEB49C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E02C2-F299-9B46-9C1C-A91FA2798545}" type="datetimeFigureOut">
              <a:rPr lang="it-IT" smtClean="0"/>
              <a:t>20/02/24</a:t>
            </a:fld>
            <a:endParaRPr lang="it-IT"/>
          </a:p>
        </p:txBody>
      </p:sp>
      <p:sp>
        <p:nvSpPr>
          <p:cNvPr id="5" name="Segnaposto piè di pagina 4">
            <a:extLst>
              <a:ext uri="{FF2B5EF4-FFF2-40B4-BE49-F238E27FC236}">
                <a16:creationId xmlns:a16="http://schemas.microsoft.com/office/drawing/2014/main" id="{3702E4A0-F443-134C-A75A-14E9D886A9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682F78E-63AD-A247-A991-9C8FA42788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93E71-44E5-464A-858F-412DC4EC8F31}" type="slidenum">
              <a:rPr lang="it-IT" smtClean="0"/>
              <a:t>‹#›</a:t>
            </a:fld>
            <a:endParaRPr lang="it-IT"/>
          </a:p>
        </p:txBody>
      </p:sp>
    </p:spTree>
    <p:extLst>
      <p:ext uri="{BB962C8B-B14F-4D97-AF65-F5344CB8AC3E}">
        <p14:creationId xmlns:p14="http://schemas.microsoft.com/office/powerpoint/2010/main" val="4236539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59D50D-37EE-4048-C729-530F89907C83}"/>
              </a:ext>
            </a:extLst>
          </p:cNvPr>
          <p:cNvSpPr txBox="1"/>
          <p:nvPr/>
        </p:nvSpPr>
        <p:spPr>
          <a:xfrm>
            <a:off x="0" y="147879"/>
            <a:ext cx="4156364" cy="1077218"/>
          </a:xfrm>
          <a:prstGeom prst="rect">
            <a:avLst/>
          </a:prstGeom>
          <a:noFill/>
        </p:spPr>
        <p:txBody>
          <a:bodyPr wrap="square" rtlCol="0">
            <a:spAutoFit/>
          </a:bodyPr>
          <a:lstStyle/>
          <a:p>
            <a:r>
              <a:rPr lang="en-IT" sz="3200" b="1" dirty="0">
                <a:solidFill>
                  <a:srgbClr val="FF0000"/>
                </a:solidFill>
              </a:rPr>
              <a:t>Galton Board or </a:t>
            </a:r>
          </a:p>
          <a:p>
            <a:r>
              <a:rPr lang="en-GB" sz="3200" b="1" dirty="0">
                <a:solidFill>
                  <a:srgbClr val="FF0000"/>
                </a:solidFill>
                <a:latin typeface="Arial" panose="020B0604020202020204" pitchFamily="34" charset="0"/>
              </a:rPr>
              <a:t>Q</a:t>
            </a:r>
            <a:r>
              <a:rPr lang="en-GB" sz="3200" b="1" i="0" u="none" strike="noStrike" dirty="0">
                <a:solidFill>
                  <a:srgbClr val="FF0000"/>
                </a:solidFill>
                <a:effectLst/>
                <a:latin typeface="Arial" panose="020B0604020202020204" pitchFamily="34" charset="0"/>
              </a:rPr>
              <a:t>uincunx</a:t>
            </a:r>
            <a:r>
              <a:rPr lang="en-GB" sz="3200" b="0" i="0" u="none" strike="noStrike" dirty="0">
                <a:solidFill>
                  <a:srgbClr val="FF0000"/>
                </a:solidFill>
                <a:effectLst/>
                <a:latin typeface="Arial" panose="020B0604020202020204" pitchFamily="34" charset="0"/>
              </a:rPr>
              <a:t> </a:t>
            </a:r>
            <a:endParaRPr lang="en-IT" sz="3200" b="1" dirty="0">
              <a:solidFill>
                <a:srgbClr val="FF0000"/>
              </a:solidFill>
            </a:endParaRPr>
          </a:p>
        </p:txBody>
      </p:sp>
      <p:pic>
        <p:nvPicPr>
          <p:cNvPr id="6" name="Immagine 47">
            <a:extLst>
              <a:ext uri="{FF2B5EF4-FFF2-40B4-BE49-F238E27FC236}">
                <a16:creationId xmlns:a16="http://schemas.microsoft.com/office/drawing/2014/main" id="{63F4457F-3884-C8AE-CE6F-7785A1BE8C60}"/>
              </a:ext>
            </a:extLst>
          </p:cNvPr>
          <p:cNvPicPr>
            <a:picLocks noChangeAspect="1"/>
          </p:cNvPicPr>
          <p:nvPr/>
        </p:nvPicPr>
        <p:blipFill>
          <a:blip r:embed="rId2"/>
          <a:stretch>
            <a:fillRect/>
          </a:stretch>
        </p:blipFill>
        <p:spPr>
          <a:xfrm>
            <a:off x="103911" y="4827253"/>
            <a:ext cx="1882868" cy="1882868"/>
          </a:xfrm>
          <a:prstGeom prst="rect">
            <a:avLst/>
          </a:prstGeom>
        </p:spPr>
      </p:pic>
      <p:sp>
        <p:nvSpPr>
          <p:cNvPr id="2" name="TextBox 1">
            <a:extLst>
              <a:ext uri="{FF2B5EF4-FFF2-40B4-BE49-F238E27FC236}">
                <a16:creationId xmlns:a16="http://schemas.microsoft.com/office/drawing/2014/main" id="{27DE024C-AEB2-6B79-4402-34F565787A30}"/>
              </a:ext>
            </a:extLst>
          </p:cNvPr>
          <p:cNvSpPr txBox="1"/>
          <p:nvPr/>
        </p:nvSpPr>
        <p:spPr>
          <a:xfrm>
            <a:off x="7117622" y="86323"/>
            <a:ext cx="5074378" cy="1200329"/>
          </a:xfrm>
          <a:prstGeom prst="rect">
            <a:avLst/>
          </a:prstGeom>
          <a:noFill/>
        </p:spPr>
        <p:txBody>
          <a:bodyPr wrap="square" rtlCol="0">
            <a:spAutoFit/>
          </a:bodyPr>
          <a:lstStyle/>
          <a:p>
            <a:r>
              <a:rPr lang="en-IT" dirty="0"/>
              <a:t>Thanks to </a:t>
            </a:r>
            <a:r>
              <a:rPr lang="en-IT"/>
              <a:t>the financial support </a:t>
            </a:r>
            <a:r>
              <a:rPr lang="en-IT" dirty="0"/>
              <a:t>of:</a:t>
            </a:r>
          </a:p>
          <a:p>
            <a:r>
              <a:rPr lang="en-GB" b="1" dirty="0">
                <a:solidFill>
                  <a:srgbClr val="FF0000"/>
                </a:solidFill>
              </a:rPr>
              <a:t>SSS</a:t>
            </a:r>
            <a:r>
              <a:rPr lang="en-GB" dirty="0"/>
              <a:t> -  </a:t>
            </a:r>
            <a:r>
              <a:rPr lang="en-IT" dirty="0"/>
              <a:t>Swiss Statistical Society</a:t>
            </a:r>
          </a:p>
          <a:p>
            <a:r>
              <a:rPr lang="en-IT" b="1" dirty="0">
                <a:solidFill>
                  <a:srgbClr val="FF0000"/>
                </a:solidFill>
              </a:rPr>
              <a:t>SAIS</a:t>
            </a:r>
            <a:r>
              <a:rPr lang="en-IT" dirty="0"/>
              <a:t> – Associazione Accademici Italiani in Svizzera</a:t>
            </a:r>
          </a:p>
          <a:p>
            <a:r>
              <a:rPr lang="en-IT" b="1" dirty="0">
                <a:solidFill>
                  <a:srgbClr val="FF0000"/>
                </a:solidFill>
              </a:rPr>
              <a:t>Rotary Club Valdigne-Courmayeur</a:t>
            </a:r>
          </a:p>
        </p:txBody>
      </p:sp>
      <p:pic>
        <p:nvPicPr>
          <p:cNvPr id="8" name="Picture 7" descr="A picture containing outdoor, person, ground&#10;&#10;Description automatically generated">
            <a:extLst>
              <a:ext uri="{FF2B5EF4-FFF2-40B4-BE49-F238E27FC236}">
                <a16:creationId xmlns:a16="http://schemas.microsoft.com/office/drawing/2014/main" id="{3811C309-35E9-FF83-BECF-C5B3EC47C4FB}"/>
              </a:ext>
            </a:extLst>
          </p:cNvPr>
          <p:cNvPicPr>
            <a:picLocks noChangeAspect="1"/>
          </p:cNvPicPr>
          <p:nvPr/>
        </p:nvPicPr>
        <p:blipFill>
          <a:blip r:embed="rId3"/>
          <a:stretch>
            <a:fillRect/>
          </a:stretch>
        </p:blipFill>
        <p:spPr>
          <a:xfrm>
            <a:off x="2115293" y="1348208"/>
            <a:ext cx="7159336" cy="5509792"/>
          </a:xfrm>
          <a:prstGeom prst="rect">
            <a:avLst/>
          </a:prstGeom>
        </p:spPr>
      </p:pic>
      <p:pic>
        <p:nvPicPr>
          <p:cNvPr id="10" name="Picture 9" descr="A red and white dress&#10;&#10;Description automatically generated with low confidence">
            <a:extLst>
              <a:ext uri="{FF2B5EF4-FFF2-40B4-BE49-F238E27FC236}">
                <a16:creationId xmlns:a16="http://schemas.microsoft.com/office/drawing/2014/main" id="{5443AF66-34DE-099F-7A95-F82440C855DB}"/>
              </a:ext>
            </a:extLst>
          </p:cNvPr>
          <p:cNvPicPr>
            <a:picLocks noChangeAspect="1"/>
          </p:cNvPicPr>
          <p:nvPr/>
        </p:nvPicPr>
        <p:blipFill>
          <a:blip r:embed="rId4"/>
          <a:stretch>
            <a:fillRect/>
          </a:stretch>
        </p:blipFill>
        <p:spPr>
          <a:xfrm>
            <a:off x="9274629" y="1348208"/>
            <a:ext cx="2917371" cy="5509792"/>
          </a:xfrm>
          <a:prstGeom prst="rect">
            <a:avLst/>
          </a:prstGeom>
        </p:spPr>
      </p:pic>
    </p:spTree>
    <p:extLst>
      <p:ext uri="{BB962C8B-B14F-4D97-AF65-F5344CB8AC3E}">
        <p14:creationId xmlns:p14="http://schemas.microsoft.com/office/powerpoint/2010/main" val="2419200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magine 44" descr="Immagine che contiene testo&#10;&#10;Descrizione generata automaticamente">
            <a:extLst>
              <a:ext uri="{FF2B5EF4-FFF2-40B4-BE49-F238E27FC236}">
                <a16:creationId xmlns:a16="http://schemas.microsoft.com/office/drawing/2014/main" id="{D6E5158C-5B8A-F549-A1F6-E73D63D742D7}"/>
              </a:ext>
            </a:extLst>
          </p:cNvPr>
          <p:cNvPicPr>
            <a:picLocks noChangeAspect="1"/>
          </p:cNvPicPr>
          <p:nvPr/>
        </p:nvPicPr>
        <p:blipFill>
          <a:blip r:embed="rId2"/>
          <a:stretch>
            <a:fillRect/>
          </a:stretch>
        </p:blipFill>
        <p:spPr>
          <a:xfrm rot="2336585">
            <a:off x="1086196" y="935997"/>
            <a:ext cx="2452257" cy="2452257"/>
          </a:xfrm>
          <a:prstGeom prst="rect">
            <a:avLst/>
          </a:prstGeom>
        </p:spPr>
      </p:pic>
      <p:sp>
        <p:nvSpPr>
          <p:cNvPr id="4" name="Ovale 3">
            <a:extLst>
              <a:ext uri="{FF2B5EF4-FFF2-40B4-BE49-F238E27FC236}">
                <a16:creationId xmlns:a16="http://schemas.microsoft.com/office/drawing/2014/main" id="{4C070796-086F-D146-BCFA-FB7DE7B61F2B}"/>
              </a:ext>
            </a:extLst>
          </p:cNvPr>
          <p:cNvSpPr/>
          <p:nvPr/>
        </p:nvSpPr>
        <p:spPr>
          <a:xfrm>
            <a:off x="5943600" y="190259"/>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5869405D-8F59-AA47-840B-6FBE4DC168FB}"/>
              </a:ext>
            </a:extLst>
          </p:cNvPr>
          <p:cNvSpPr/>
          <p:nvPr/>
        </p:nvSpPr>
        <p:spPr>
          <a:xfrm>
            <a:off x="6547043" y="902567"/>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6" name="Ovale 5">
            <a:extLst>
              <a:ext uri="{FF2B5EF4-FFF2-40B4-BE49-F238E27FC236}">
                <a16:creationId xmlns:a16="http://schemas.microsoft.com/office/drawing/2014/main" id="{4F63D98D-B40A-E34A-BDD0-887CB763712C}"/>
              </a:ext>
            </a:extLst>
          </p:cNvPr>
          <p:cNvSpPr/>
          <p:nvPr/>
        </p:nvSpPr>
        <p:spPr>
          <a:xfrm>
            <a:off x="7216704" y="1614875"/>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A58E89F3-6AF9-864D-8005-B7C8A3A8700E}"/>
              </a:ext>
            </a:extLst>
          </p:cNvPr>
          <p:cNvSpPr/>
          <p:nvPr/>
        </p:nvSpPr>
        <p:spPr>
          <a:xfrm>
            <a:off x="5963408" y="1638058"/>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F7F95AF0-2D31-A84F-9280-060F44C16955}"/>
              </a:ext>
            </a:extLst>
          </p:cNvPr>
          <p:cNvSpPr/>
          <p:nvPr/>
        </p:nvSpPr>
        <p:spPr>
          <a:xfrm>
            <a:off x="4710113" y="1614875"/>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EB5F0490-7595-2941-B385-3D4DF60D1E4C}"/>
              </a:ext>
            </a:extLst>
          </p:cNvPr>
          <p:cNvSpPr/>
          <p:nvPr/>
        </p:nvSpPr>
        <p:spPr>
          <a:xfrm>
            <a:off x="5430644" y="836341"/>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B13F122C-AC52-4842-A06C-4C90A1D9922D}"/>
              </a:ext>
            </a:extLst>
          </p:cNvPr>
          <p:cNvSpPr/>
          <p:nvPr/>
        </p:nvSpPr>
        <p:spPr>
          <a:xfrm>
            <a:off x="4066534" y="2373550"/>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1" name="Ovale 10">
            <a:extLst>
              <a:ext uri="{FF2B5EF4-FFF2-40B4-BE49-F238E27FC236}">
                <a16:creationId xmlns:a16="http://schemas.microsoft.com/office/drawing/2014/main" id="{FFC4ED0A-4DEF-0F48-9E18-0BFB351BB374}"/>
              </a:ext>
            </a:extLst>
          </p:cNvPr>
          <p:cNvSpPr/>
          <p:nvPr/>
        </p:nvSpPr>
        <p:spPr>
          <a:xfrm>
            <a:off x="3483599" y="3170567"/>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34A71A2F-8D73-704E-B53A-3DE9370A59D3}"/>
              </a:ext>
            </a:extLst>
          </p:cNvPr>
          <p:cNvSpPr/>
          <p:nvPr/>
        </p:nvSpPr>
        <p:spPr>
          <a:xfrm>
            <a:off x="7972365" y="2373550"/>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022D5A4A-FE4E-6149-8918-E479F034BEB6}"/>
              </a:ext>
            </a:extLst>
          </p:cNvPr>
          <p:cNvSpPr/>
          <p:nvPr/>
        </p:nvSpPr>
        <p:spPr>
          <a:xfrm>
            <a:off x="6794754" y="2373550"/>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C8709C4D-7B92-744E-A759-5E70C61C8222}"/>
              </a:ext>
            </a:extLst>
          </p:cNvPr>
          <p:cNvSpPr/>
          <p:nvPr/>
        </p:nvSpPr>
        <p:spPr>
          <a:xfrm>
            <a:off x="5430644" y="2357826"/>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55DA6481-E0D0-9B4A-A65F-0A7C3EE247BF}"/>
              </a:ext>
            </a:extLst>
          </p:cNvPr>
          <p:cNvSpPr/>
          <p:nvPr/>
        </p:nvSpPr>
        <p:spPr>
          <a:xfrm>
            <a:off x="2793037" y="3980192"/>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a:extLst>
              <a:ext uri="{FF2B5EF4-FFF2-40B4-BE49-F238E27FC236}">
                <a16:creationId xmlns:a16="http://schemas.microsoft.com/office/drawing/2014/main" id="{C3078332-BC91-2540-B4E1-83FFD078EC14}"/>
              </a:ext>
            </a:extLst>
          </p:cNvPr>
          <p:cNvSpPr/>
          <p:nvPr/>
        </p:nvSpPr>
        <p:spPr>
          <a:xfrm>
            <a:off x="8798786" y="3150259"/>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A04DB962-F1D0-A741-80B0-F8816A741BA4}"/>
              </a:ext>
            </a:extLst>
          </p:cNvPr>
          <p:cNvSpPr/>
          <p:nvPr/>
        </p:nvSpPr>
        <p:spPr>
          <a:xfrm>
            <a:off x="7435895" y="3170567"/>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a:extLst>
              <a:ext uri="{FF2B5EF4-FFF2-40B4-BE49-F238E27FC236}">
                <a16:creationId xmlns:a16="http://schemas.microsoft.com/office/drawing/2014/main" id="{64C6A84E-5C21-A544-9CC0-1DBD028EAC18}"/>
              </a:ext>
            </a:extLst>
          </p:cNvPr>
          <p:cNvSpPr/>
          <p:nvPr/>
        </p:nvSpPr>
        <p:spPr>
          <a:xfrm>
            <a:off x="6073004" y="3151517"/>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a:extLst>
              <a:ext uri="{FF2B5EF4-FFF2-40B4-BE49-F238E27FC236}">
                <a16:creationId xmlns:a16="http://schemas.microsoft.com/office/drawing/2014/main" id="{27EF5D38-6D2E-4E4A-8CF3-AD63E344BC9B}"/>
              </a:ext>
            </a:extLst>
          </p:cNvPr>
          <p:cNvSpPr/>
          <p:nvPr/>
        </p:nvSpPr>
        <p:spPr>
          <a:xfrm>
            <a:off x="4710113" y="3150259"/>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a:extLst>
              <a:ext uri="{FF2B5EF4-FFF2-40B4-BE49-F238E27FC236}">
                <a16:creationId xmlns:a16="http://schemas.microsoft.com/office/drawing/2014/main" id="{7036ADB9-D294-EF42-95D1-D6F79AF469CD}"/>
              </a:ext>
            </a:extLst>
          </p:cNvPr>
          <p:cNvSpPr/>
          <p:nvPr/>
        </p:nvSpPr>
        <p:spPr>
          <a:xfrm>
            <a:off x="9574262" y="3783671"/>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a:extLst>
              <a:ext uri="{FF2B5EF4-FFF2-40B4-BE49-F238E27FC236}">
                <a16:creationId xmlns:a16="http://schemas.microsoft.com/office/drawing/2014/main" id="{079FD822-7518-9141-8AAF-5717D2816261}"/>
              </a:ext>
            </a:extLst>
          </p:cNvPr>
          <p:cNvSpPr/>
          <p:nvPr/>
        </p:nvSpPr>
        <p:spPr>
          <a:xfrm>
            <a:off x="8107867" y="3783671"/>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a:extLst>
              <a:ext uri="{FF2B5EF4-FFF2-40B4-BE49-F238E27FC236}">
                <a16:creationId xmlns:a16="http://schemas.microsoft.com/office/drawing/2014/main" id="{4DAD0CF8-D4F4-734E-AC18-E222DDD5E5AF}"/>
              </a:ext>
            </a:extLst>
          </p:cNvPr>
          <p:cNvSpPr/>
          <p:nvPr/>
        </p:nvSpPr>
        <p:spPr>
          <a:xfrm>
            <a:off x="6834370" y="3758601"/>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a:extLst>
              <a:ext uri="{FF2B5EF4-FFF2-40B4-BE49-F238E27FC236}">
                <a16:creationId xmlns:a16="http://schemas.microsoft.com/office/drawing/2014/main" id="{CC550792-C810-9949-84EB-454FA8AFCEB1}"/>
              </a:ext>
            </a:extLst>
          </p:cNvPr>
          <p:cNvSpPr/>
          <p:nvPr/>
        </p:nvSpPr>
        <p:spPr>
          <a:xfrm>
            <a:off x="5450452" y="3879311"/>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a:extLst>
              <a:ext uri="{FF2B5EF4-FFF2-40B4-BE49-F238E27FC236}">
                <a16:creationId xmlns:a16="http://schemas.microsoft.com/office/drawing/2014/main" id="{0051B2E5-D2D0-C743-9F06-4D750783C1E8}"/>
              </a:ext>
            </a:extLst>
          </p:cNvPr>
          <p:cNvSpPr/>
          <p:nvPr/>
        </p:nvSpPr>
        <p:spPr>
          <a:xfrm>
            <a:off x="4066534" y="3980192"/>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a:extLst>
              <a:ext uri="{FF2B5EF4-FFF2-40B4-BE49-F238E27FC236}">
                <a16:creationId xmlns:a16="http://schemas.microsoft.com/office/drawing/2014/main" id="{D5F4A804-8D66-E149-99F7-CFBF84C88035}"/>
              </a:ext>
            </a:extLst>
          </p:cNvPr>
          <p:cNvSpPr/>
          <p:nvPr/>
        </p:nvSpPr>
        <p:spPr>
          <a:xfrm>
            <a:off x="2280081" y="4761242"/>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a:extLst>
              <a:ext uri="{FF2B5EF4-FFF2-40B4-BE49-F238E27FC236}">
                <a16:creationId xmlns:a16="http://schemas.microsoft.com/office/drawing/2014/main" id="{F2E6FBFB-DC0F-244E-ACB1-65A4D5374B12}"/>
              </a:ext>
            </a:extLst>
          </p:cNvPr>
          <p:cNvSpPr/>
          <p:nvPr/>
        </p:nvSpPr>
        <p:spPr>
          <a:xfrm>
            <a:off x="3589127" y="4872037"/>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a:extLst>
              <a:ext uri="{FF2B5EF4-FFF2-40B4-BE49-F238E27FC236}">
                <a16:creationId xmlns:a16="http://schemas.microsoft.com/office/drawing/2014/main" id="{D9ABA011-78A5-CA4E-BBE0-4388ED89A47B}"/>
              </a:ext>
            </a:extLst>
          </p:cNvPr>
          <p:cNvSpPr/>
          <p:nvPr/>
        </p:nvSpPr>
        <p:spPr>
          <a:xfrm>
            <a:off x="4894906" y="4799611"/>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a:extLst>
              <a:ext uri="{FF2B5EF4-FFF2-40B4-BE49-F238E27FC236}">
                <a16:creationId xmlns:a16="http://schemas.microsoft.com/office/drawing/2014/main" id="{A17A48CF-007E-274D-BB35-8784A2660AA1}"/>
              </a:ext>
            </a:extLst>
          </p:cNvPr>
          <p:cNvSpPr/>
          <p:nvPr/>
        </p:nvSpPr>
        <p:spPr>
          <a:xfrm>
            <a:off x="6310634" y="4703076"/>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a:extLst>
              <a:ext uri="{FF2B5EF4-FFF2-40B4-BE49-F238E27FC236}">
                <a16:creationId xmlns:a16="http://schemas.microsoft.com/office/drawing/2014/main" id="{C72843F9-05E5-AB44-8433-F2C8CAC6763B}"/>
              </a:ext>
            </a:extLst>
          </p:cNvPr>
          <p:cNvSpPr/>
          <p:nvPr/>
        </p:nvSpPr>
        <p:spPr>
          <a:xfrm>
            <a:off x="7522334" y="4655209"/>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a:extLst>
              <a:ext uri="{FF2B5EF4-FFF2-40B4-BE49-F238E27FC236}">
                <a16:creationId xmlns:a16="http://schemas.microsoft.com/office/drawing/2014/main" id="{82339ECF-9E67-654E-80D3-9A6DD966E362}"/>
              </a:ext>
            </a:extLst>
          </p:cNvPr>
          <p:cNvSpPr/>
          <p:nvPr/>
        </p:nvSpPr>
        <p:spPr>
          <a:xfrm>
            <a:off x="8805760" y="4526891"/>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a:extLst>
              <a:ext uri="{FF2B5EF4-FFF2-40B4-BE49-F238E27FC236}">
                <a16:creationId xmlns:a16="http://schemas.microsoft.com/office/drawing/2014/main" id="{5859D272-A1ED-9F40-A494-2B0E14E5F689}"/>
              </a:ext>
            </a:extLst>
          </p:cNvPr>
          <p:cNvSpPr/>
          <p:nvPr/>
        </p:nvSpPr>
        <p:spPr>
          <a:xfrm>
            <a:off x="10248845" y="4444643"/>
            <a:ext cx="512956" cy="5168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CasellaDiTesto 32">
            <a:extLst>
              <a:ext uri="{FF2B5EF4-FFF2-40B4-BE49-F238E27FC236}">
                <a16:creationId xmlns:a16="http://schemas.microsoft.com/office/drawing/2014/main" id="{35C2E1E7-6A3F-1D4A-8D51-D70702150DFA}"/>
              </a:ext>
            </a:extLst>
          </p:cNvPr>
          <p:cNvSpPr txBox="1"/>
          <p:nvPr/>
        </p:nvSpPr>
        <p:spPr>
          <a:xfrm>
            <a:off x="3998310" y="145411"/>
            <a:ext cx="1224759" cy="584775"/>
          </a:xfrm>
          <a:prstGeom prst="rect">
            <a:avLst/>
          </a:prstGeom>
          <a:noFill/>
        </p:spPr>
        <p:txBody>
          <a:bodyPr wrap="none" rtlCol="0">
            <a:spAutoFit/>
          </a:bodyPr>
          <a:lstStyle/>
          <a:p>
            <a:r>
              <a:rPr lang="it-IT" sz="3200" b="1" dirty="0"/>
              <a:t>START</a:t>
            </a:r>
          </a:p>
        </p:txBody>
      </p:sp>
      <p:sp>
        <p:nvSpPr>
          <p:cNvPr id="34" name="CasellaDiTesto 33">
            <a:extLst>
              <a:ext uri="{FF2B5EF4-FFF2-40B4-BE49-F238E27FC236}">
                <a16:creationId xmlns:a16="http://schemas.microsoft.com/office/drawing/2014/main" id="{3EA6899F-043D-8345-8796-25642A3AE7BD}"/>
              </a:ext>
            </a:extLst>
          </p:cNvPr>
          <p:cNvSpPr txBox="1"/>
          <p:nvPr/>
        </p:nvSpPr>
        <p:spPr>
          <a:xfrm>
            <a:off x="528606" y="4761242"/>
            <a:ext cx="1316386" cy="584775"/>
          </a:xfrm>
          <a:prstGeom prst="rect">
            <a:avLst/>
          </a:prstGeom>
          <a:noFill/>
        </p:spPr>
        <p:txBody>
          <a:bodyPr wrap="none" rtlCol="0">
            <a:spAutoFit/>
          </a:bodyPr>
          <a:lstStyle/>
          <a:p>
            <a:r>
              <a:rPr lang="it-IT" sz="3200" b="1" dirty="0"/>
              <a:t>FINISH</a:t>
            </a:r>
          </a:p>
        </p:txBody>
      </p:sp>
      <p:sp>
        <p:nvSpPr>
          <p:cNvPr id="35" name="CasellaDiTesto 34">
            <a:extLst>
              <a:ext uri="{FF2B5EF4-FFF2-40B4-BE49-F238E27FC236}">
                <a16:creationId xmlns:a16="http://schemas.microsoft.com/office/drawing/2014/main" id="{297A4AA0-FB28-7A46-9A57-237512E96412}"/>
              </a:ext>
            </a:extLst>
          </p:cNvPr>
          <p:cNvSpPr txBox="1"/>
          <p:nvPr/>
        </p:nvSpPr>
        <p:spPr>
          <a:xfrm>
            <a:off x="2340031" y="4732666"/>
            <a:ext cx="393056" cy="584775"/>
          </a:xfrm>
          <a:prstGeom prst="rect">
            <a:avLst/>
          </a:prstGeom>
          <a:noFill/>
        </p:spPr>
        <p:txBody>
          <a:bodyPr wrap="none" rtlCol="0">
            <a:spAutoFit/>
          </a:bodyPr>
          <a:lstStyle/>
          <a:p>
            <a:r>
              <a:rPr lang="it-IT" sz="3200" b="1" dirty="0"/>
              <a:t>1</a:t>
            </a:r>
          </a:p>
        </p:txBody>
      </p:sp>
      <p:sp>
        <p:nvSpPr>
          <p:cNvPr id="36" name="CasellaDiTesto 35">
            <a:extLst>
              <a:ext uri="{FF2B5EF4-FFF2-40B4-BE49-F238E27FC236}">
                <a16:creationId xmlns:a16="http://schemas.microsoft.com/office/drawing/2014/main" id="{9D31F576-D187-0348-B0E7-C5071A8F8A72}"/>
              </a:ext>
            </a:extLst>
          </p:cNvPr>
          <p:cNvSpPr txBox="1"/>
          <p:nvPr/>
        </p:nvSpPr>
        <p:spPr>
          <a:xfrm>
            <a:off x="10308795" y="4398692"/>
            <a:ext cx="393056" cy="584775"/>
          </a:xfrm>
          <a:prstGeom prst="rect">
            <a:avLst/>
          </a:prstGeom>
          <a:noFill/>
        </p:spPr>
        <p:txBody>
          <a:bodyPr wrap="none" rtlCol="0">
            <a:spAutoFit/>
          </a:bodyPr>
          <a:lstStyle/>
          <a:p>
            <a:r>
              <a:rPr lang="it-IT" sz="3200" b="1" dirty="0"/>
              <a:t>7</a:t>
            </a:r>
          </a:p>
        </p:txBody>
      </p:sp>
      <p:sp>
        <p:nvSpPr>
          <p:cNvPr id="37" name="CasellaDiTesto 36">
            <a:extLst>
              <a:ext uri="{FF2B5EF4-FFF2-40B4-BE49-F238E27FC236}">
                <a16:creationId xmlns:a16="http://schemas.microsoft.com/office/drawing/2014/main" id="{789ECA5D-B4F5-EB45-BB8F-F052CA40C121}"/>
              </a:ext>
            </a:extLst>
          </p:cNvPr>
          <p:cNvSpPr txBox="1"/>
          <p:nvPr/>
        </p:nvSpPr>
        <p:spPr>
          <a:xfrm>
            <a:off x="8874477" y="4507223"/>
            <a:ext cx="393056" cy="584775"/>
          </a:xfrm>
          <a:prstGeom prst="rect">
            <a:avLst/>
          </a:prstGeom>
          <a:noFill/>
        </p:spPr>
        <p:txBody>
          <a:bodyPr wrap="none" rtlCol="0">
            <a:spAutoFit/>
          </a:bodyPr>
          <a:lstStyle/>
          <a:p>
            <a:r>
              <a:rPr lang="it-IT" sz="3200" b="1" dirty="0"/>
              <a:t>6</a:t>
            </a:r>
          </a:p>
        </p:txBody>
      </p:sp>
      <p:sp>
        <p:nvSpPr>
          <p:cNvPr id="38" name="CasellaDiTesto 37">
            <a:extLst>
              <a:ext uri="{FF2B5EF4-FFF2-40B4-BE49-F238E27FC236}">
                <a16:creationId xmlns:a16="http://schemas.microsoft.com/office/drawing/2014/main" id="{D413E67E-913A-6448-88D1-ACFCDFFEFC70}"/>
              </a:ext>
            </a:extLst>
          </p:cNvPr>
          <p:cNvSpPr txBox="1"/>
          <p:nvPr/>
        </p:nvSpPr>
        <p:spPr>
          <a:xfrm>
            <a:off x="7555795" y="4632653"/>
            <a:ext cx="393056" cy="584775"/>
          </a:xfrm>
          <a:prstGeom prst="rect">
            <a:avLst/>
          </a:prstGeom>
          <a:noFill/>
        </p:spPr>
        <p:txBody>
          <a:bodyPr wrap="none" rtlCol="0">
            <a:spAutoFit/>
          </a:bodyPr>
          <a:lstStyle/>
          <a:p>
            <a:r>
              <a:rPr lang="it-IT" sz="3200" b="1" dirty="0"/>
              <a:t>5</a:t>
            </a:r>
          </a:p>
        </p:txBody>
      </p:sp>
      <p:sp>
        <p:nvSpPr>
          <p:cNvPr id="39" name="CasellaDiTesto 38">
            <a:extLst>
              <a:ext uri="{FF2B5EF4-FFF2-40B4-BE49-F238E27FC236}">
                <a16:creationId xmlns:a16="http://schemas.microsoft.com/office/drawing/2014/main" id="{5406546A-009F-A441-9281-A4B173F4B461}"/>
              </a:ext>
            </a:extLst>
          </p:cNvPr>
          <p:cNvSpPr txBox="1"/>
          <p:nvPr/>
        </p:nvSpPr>
        <p:spPr>
          <a:xfrm>
            <a:off x="6365203" y="4666712"/>
            <a:ext cx="393056" cy="584775"/>
          </a:xfrm>
          <a:prstGeom prst="rect">
            <a:avLst/>
          </a:prstGeom>
          <a:noFill/>
        </p:spPr>
        <p:txBody>
          <a:bodyPr wrap="none" rtlCol="0">
            <a:spAutoFit/>
          </a:bodyPr>
          <a:lstStyle/>
          <a:p>
            <a:r>
              <a:rPr lang="it-IT" sz="3200" b="1" dirty="0"/>
              <a:t>4</a:t>
            </a:r>
          </a:p>
        </p:txBody>
      </p:sp>
      <p:sp>
        <p:nvSpPr>
          <p:cNvPr id="40" name="CasellaDiTesto 39">
            <a:extLst>
              <a:ext uri="{FF2B5EF4-FFF2-40B4-BE49-F238E27FC236}">
                <a16:creationId xmlns:a16="http://schemas.microsoft.com/office/drawing/2014/main" id="{39FE845F-B09C-FB42-9BBE-31EEA924A27E}"/>
              </a:ext>
            </a:extLst>
          </p:cNvPr>
          <p:cNvSpPr txBox="1"/>
          <p:nvPr/>
        </p:nvSpPr>
        <p:spPr>
          <a:xfrm>
            <a:off x="4960237" y="4751369"/>
            <a:ext cx="393056" cy="584775"/>
          </a:xfrm>
          <a:prstGeom prst="rect">
            <a:avLst/>
          </a:prstGeom>
          <a:noFill/>
        </p:spPr>
        <p:txBody>
          <a:bodyPr wrap="none" rtlCol="0">
            <a:spAutoFit/>
          </a:bodyPr>
          <a:lstStyle/>
          <a:p>
            <a:r>
              <a:rPr lang="it-IT" sz="3200" b="1" dirty="0"/>
              <a:t>3</a:t>
            </a:r>
          </a:p>
        </p:txBody>
      </p:sp>
      <p:sp>
        <p:nvSpPr>
          <p:cNvPr id="41" name="CasellaDiTesto 40">
            <a:extLst>
              <a:ext uri="{FF2B5EF4-FFF2-40B4-BE49-F238E27FC236}">
                <a16:creationId xmlns:a16="http://schemas.microsoft.com/office/drawing/2014/main" id="{3B4E6378-8245-5242-A910-C13E35D2CF8B}"/>
              </a:ext>
            </a:extLst>
          </p:cNvPr>
          <p:cNvSpPr txBox="1"/>
          <p:nvPr/>
        </p:nvSpPr>
        <p:spPr>
          <a:xfrm>
            <a:off x="3637052" y="4844077"/>
            <a:ext cx="393056" cy="584775"/>
          </a:xfrm>
          <a:prstGeom prst="rect">
            <a:avLst/>
          </a:prstGeom>
          <a:noFill/>
        </p:spPr>
        <p:txBody>
          <a:bodyPr wrap="none" rtlCol="0">
            <a:spAutoFit/>
          </a:bodyPr>
          <a:lstStyle/>
          <a:p>
            <a:r>
              <a:rPr lang="it-IT" sz="3200" b="1" dirty="0"/>
              <a:t>2</a:t>
            </a:r>
          </a:p>
        </p:txBody>
      </p:sp>
      <p:cxnSp>
        <p:nvCxnSpPr>
          <p:cNvPr id="43" name="Connettore 2 42">
            <a:extLst>
              <a:ext uri="{FF2B5EF4-FFF2-40B4-BE49-F238E27FC236}">
                <a16:creationId xmlns:a16="http://schemas.microsoft.com/office/drawing/2014/main" id="{69441A4A-FE73-434E-AC38-81D079379712}"/>
              </a:ext>
            </a:extLst>
          </p:cNvPr>
          <p:cNvCxnSpPr/>
          <p:nvPr/>
        </p:nvCxnSpPr>
        <p:spPr>
          <a:xfrm flipH="1">
            <a:off x="1322740" y="902567"/>
            <a:ext cx="2975904" cy="3730086"/>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CasellaDiTesto 45">
            <a:extLst>
              <a:ext uri="{FF2B5EF4-FFF2-40B4-BE49-F238E27FC236}">
                <a16:creationId xmlns:a16="http://schemas.microsoft.com/office/drawing/2014/main" id="{7706D5F2-B5D7-0C46-9BFE-F9720684AE6D}"/>
              </a:ext>
            </a:extLst>
          </p:cNvPr>
          <p:cNvSpPr txBox="1"/>
          <p:nvPr/>
        </p:nvSpPr>
        <p:spPr>
          <a:xfrm>
            <a:off x="2793250" y="5987156"/>
            <a:ext cx="6300699" cy="707886"/>
          </a:xfrm>
          <a:prstGeom prst="rect">
            <a:avLst/>
          </a:prstGeom>
          <a:noFill/>
        </p:spPr>
        <p:txBody>
          <a:bodyPr wrap="none" rtlCol="0">
            <a:spAutoFit/>
          </a:bodyPr>
          <a:lstStyle/>
          <a:p>
            <a:r>
              <a:rPr lang="it-IT" sz="4000" b="1" dirty="0"/>
              <a:t>THE GALTON-SKATE-BOARD !</a:t>
            </a:r>
          </a:p>
        </p:txBody>
      </p:sp>
    </p:spTree>
    <p:extLst>
      <p:ext uri="{BB962C8B-B14F-4D97-AF65-F5344CB8AC3E}">
        <p14:creationId xmlns:p14="http://schemas.microsoft.com/office/powerpoint/2010/main" val="289000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D42D784-5B06-764B-B997-7ACCA5194776}"/>
              </a:ext>
            </a:extLst>
          </p:cNvPr>
          <p:cNvSpPr>
            <a:spLocks noGrp="1"/>
          </p:cNvSpPr>
          <p:nvPr>
            <p:ph idx="1"/>
          </p:nvPr>
        </p:nvSpPr>
        <p:spPr>
          <a:xfrm>
            <a:off x="385762" y="1554162"/>
            <a:ext cx="11806238" cy="4351338"/>
          </a:xfrm>
        </p:spPr>
        <p:txBody>
          <a:bodyPr>
            <a:normAutofit fontScale="85000" lnSpcReduction="20000"/>
          </a:bodyPr>
          <a:lstStyle/>
          <a:p>
            <a:r>
              <a:rPr lang="it-IT" dirty="0" err="1"/>
              <a:t>Each</a:t>
            </a:r>
            <a:r>
              <a:rPr lang="it-IT" dirty="0"/>
              <a:t> </a:t>
            </a:r>
            <a:r>
              <a:rPr lang="it-IT" dirty="0" err="1"/>
              <a:t>kid</a:t>
            </a:r>
            <a:r>
              <a:rPr lang="it-IT" dirty="0"/>
              <a:t> </a:t>
            </a:r>
            <a:r>
              <a:rPr lang="it-IT" dirty="0" err="1"/>
              <a:t>has</a:t>
            </a:r>
            <a:r>
              <a:rPr lang="it-IT" dirty="0"/>
              <a:t> a small </a:t>
            </a:r>
            <a:r>
              <a:rPr lang="it-IT" dirty="0" err="1"/>
              <a:t>piece</a:t>
            </a:r>
            <a:r>
              <a:rPr lang="it-IT" dirty="0"/>
              <a:t> of </a:t>
            </a:r>
            <a:r>
              <a:rPr lang="it-IT" dirty="0" err="1"/>
              <a:t>wood</a:t>
            </a:r>
            <a:r>
              <a:rPr lang="it-IT" dirty="0"/>
              <a:t> </a:t>
            </a:r>
            <a:r>
              <a:rPr lang="it-IT" dirty="0" err="1"/>
              <a:t>representing</a:t>
            </a:r>
            <a:r>
              <a:rPr lang="it-IT" dirty="0"/>
              <a:t> a skateboard </a:t>
            </a:r>
          </a:p>
          <a:p>
            <a:pPr marL="0" indent="0">
              <a:buNone/>
            </a:pPr>
            <a:r>
              <a:rPr lang="it-IT" dirty="0"/>
              <a:t>    </a:t>
            </a:r>
            <a:r>
              <a:rPr lang="it-IT" dirty="0" err="1"/>
              <a:t>if</a:t>
            </a:r>
            <a:r>
              <a:rPr lang="it-IT" dirty="0"/>
              <a:t> the game </a:t>
            </a:r>
            <a:r>
              <a:rPr lang="it-IT" dirty="0" err="1"/>
              <a:t>is</a:t>
            </a:r>
            <a:r>
              <a:rPr lang="it-IT" dirty="0"/>
              <a:t> on paper, </a:t>
            </a:r>
            <a:r>
              <a:rPr lang="it-IT" dirty="0" err="1"/>
              <a:t>otherwise</a:t>
            </a:r>
            <a:r>
              <a:rPr lang="it-IT" dirty="0"/>
              <a:t> on ground </a:t>
            </a:r>
            <a:r>
              <a:rPr lang="it-IT" dirty="0" err="1"/>
              <a:t>kids</a:t>
            </a:r>
            <a:r>
              <a:rPr lang="it-IT" dirty="0"/>
              <a:t> use </a:t>
            </a:r>
            <a:r>
              <a:rPr lang="it-IT" dirty="0" err="1"/>
              <a:t>their</a:t>
            </a:r>
            <a:r>
              <a:rPr lang="it-IT" dirty="0"/>
              <a:t> skateboards  </a:t>
            </a:r>
          </a:p>
          <a:p>
            <a:r>
              <a:rPr lang="it-IT" dirty="0" err="1"/>
              <a:t>Each</a:t>
            </a:r>
            <a:r>
              <a:rPr lang="it-IT" dirty="0"/>
              <a:t> </a:t>
            </a:r>
            <a:r>
              <a:rPr lang="it-IT" dirty="0" err="1"/>
              <a:t>kid</a:t>
            </a:r>
            <a:r>
              <a:rPr lang="it-IT" dirty="0"/>
              <a:t> </a:t>
            </a:r>
            <a:r>
              <a:rPr lang="it-IT" dirty="0" err="1"/>
              <a:t>has</a:t>
            </a:r>
            <a:r>
              <a:rPr lang="it-IT" dirty="0"/>
              <a:t> a </a:t>
            </a:r>
            <a:r>
              <a:rPr lang="it-IT" dirty="0" err="1"/>
              <a:t>coin</a:t>
            </a:r>
            <a:r>
              <a:rPr lang="it-IT" dirty="0"/>
              <a:t> </a:t>
            </a:r>
            <a:r>
              <a:rPr lang="it-IT" dirty="0" err="1"/>
              <a:t>that</a:t>
            </a:r>
            <a:r>
              <a:rPr lang="it-IT" dirty="0"/>
              <a:t> </a:t>
            </a:r>
            <a:r>
              <a:rPr lang="it-IT" dirty="0" err="1"/>
              <a:t>is</a:t>
            </a:r>
            <a:r>
              <a:rPr lang="it-IT" dirty="0"/>
              <a:t> </a:t>
            </a:r>
            <a:r>
              <a:rPr lang="it-IT" dirty="0" err="1"/>
              <a:t>tossed</a:t>
            </a:r>
            <a:r>
              <a:rPr lang="it-IT" dirty="0"/>
              <a:t> 6 times</a:t>
            </a:r>
          </a:p>
          <a:p>
            <a:r>
              <a:rPr lang="it-IT" dirty="0"/>
              <a:t>The skateboard starts from «start» and </a:t>
            </a:r>
            <a:r>
              <a:rPr lang="it-IT" dirty="0" err="1"/>
              <a:t>ends</a:t>
            </a:r>
            <a:r>
              <a:rPr lang="it-IT" dirty="0"/>
              <a:t> on the «finish» line</a:t>
            </a:r>
          </a:p>
          <a:p>
            <a:r>
              <a:rPr lang="it-IT" dirty="0" err="1"/>
              <a:t>Every</a:t>
            </a:r>
            <a:r>
              <a:rPr lang="it-IT" dirty="0"/>
              <a:t> time the </a:t>
            </a:r>
            <a:r>
              <a:rPr lang="it-IT" dirty="0" err="1"/>
              <a:t>coin</a:t>
            </a:r>
            <a:r>
              <a:rPr lang="it-IT" dirty="0"/>
              <a:t> </a:t>
            </a:r>
            <a:r>
              <a:rPr lang="it-IT" dirty="0" err="1"/>
              <a:t>toss</a:t>
            </a:r>
            <a:r>
              <a:rPr lang="it-IT" dirty="0"/>
              <a:t> </a:t>
            </a:r>
            <a:r>
              <a:rPr lang="it-IT" dirty="0" err="1"/>
              <a:t>is</a:t>
            </a:r>
            <a:r>
              <a:rPr lang="it-IT" dirty="0"/>
              <a:t> </a:t>
            </a:r>
            <a:r>
              <a:rPr lang="it-IT" b="1" dirty="0">
                <a:solidFill>
                  <a:srgbClr val="FF0000"/>
                </a:solidFill>
              </a:rPr>
              <a:t>H</a:t>
            </a:r>
            <a:r>
              <a:rPr lang="it-IT" dirty="0"/>
              <a:t> the skateboard slides down to the </a:t>
            </a:r>
            <a:r>
              <a:rPr lang="it-IT" dirty="0" err="1"/>
              <a:t>right</a:t>
            </a:r>
            <a:r>
              <a:rPr lang="it-IT" dirty="0"/>
              <a:t> red </a:t>
            </a:r>
            <a:r>
              <a:rPr lang="it-IT" dirty="0" err="1"/>
              <a:t>circle</a:t>
            </a:r>
            <a:r>
              <a:rPr lang="it-IT" dirty="0"/>
              <a:t> one step </a:t>
            </a:r>
          </a:p>
          <a:p>
            <a:r>
              <a:rPr lang="it-IT" dirty="0" err="1"/>
              <a:t>Every</a:t>
            </a:r>
            <a:r>
              <a:rPr lang="it-IT" dirty="0"/>
              <a:t> time the </a:t>
            </a:r>
            <a:r>
              <a:rPr lang="it-IT" dirty="0" err="1"/>
              <a:t>coin</a:t>
            </a:r>
            <a:r>
              <a:rPr lang="it-IT" dirty="0"/>
              <a:t> </a:t>
            </a:r>
            <a:r>
              <a:rPr lang="it-IT" dirty="0" err="1"/>
              <a:t>toss</a:t>
            </a:r>
            <a:r>
              <a:rPr lang="it-IT" dirty="0"/>
              <a:t> </a:t>
            </a:r>
            <a:r>
              <a:rPr lang="it-IT" dirty="0" err="1"/>
              <a:t>is</a:t>
            </a:r>
            <a:r>
              <a:rPr lang="it-IT" b="1" dirty="0">
                <a:solidFill>
                  <a:srgbClr val="FF0000"/>
                </a:solidFill>
              </a:rPr>
              <a:t> T </a:t>
            </a:r>
            <a:r>
              <a:rPr lang="it-IT" dirty="0"/>
              <a:t>the skateboard slides down to the </a:t>
            </a:r>
            <a:r>
              <a:rPr lang="it-IT" dirty="0" err="1"/>
              <a:t>left</a:t>
            </a:r>
            <a:r>
              <a:rPr lang="it-IT" dirty="0"/>
              <a:t> red </a:t>
            </a:r>
            <a:r>
              <a:rPr lang="it-IT" dirty="0" err="1"/>
              <a:t>circle</a:t>
            </a:r>
            <a:r>
              <a:rPr lang="it-IT" dirty="0"/>
              <a:t> one step </a:t>
            </a:r>
          </a:p>
          <a:p>
            <a:pPr marL="0" indent="0">
              <a:buNone/>
            </a:pPr>
            <a:endParaRPr lang="it-IT" dirty="0"/>
          </a:p>
          <a:p>
            <a:r>
              <a:rPr lang="it-IT" dirty="0">
                <a:solidFill>
                  <a:srgbClr val="FF0000"/>
                </a:solidFill>
              </a:rPr>
              <a:t>In </a:t>
            </a:r>
            <a:r>
              <a:rPr lang="it-IT" dirty="0" err="1">
                <a:solidFill>
                  <a:srgbClr val="FF0000"/>
                </a:solidFill>
              </a:rPr>
              <a:t>which</a:t>
            </a:r>
            <a:r>
              <a:rPr lang="it-IT" dirty="0">
                <a:solidFill>
                  <a:srgbClr val="FF0000"/>
                </a:solidFill>
              </a:rPr>
              <a:t> </a:t>
            </a:r>
            <a:r>
              <a:rPr lang="it-IT" dirty="0" err="1">
                <a:solidFill>
                  <a:srgbClr val="FF0000"/>
                </a:solidFill>
              </a:rPr>
              <a:t>final</a:t>
            </a:r>
            <a:r>
              <a:rPr lang="it-IT" dirty="0">
                <a:solidFill>
                  <a:srgbClr val="FF0000"/>
                </a:solidFill>
              </a:rPr>
              <a:t> position (1, 2 ….or  7) </a:t>
            </a:r>
            <a:r>
              <a:rPr lang="it-IT" dirty="0" err="1">
                <a:solidFill>
                  <a:srgbClr val="FF0000"/>
                </a:solidFill>
              </a:rPr>
              <a:t>will</a:t>
            </a:r>
            <a:r>
              <a:rPr lang="it-IT" dirty="0">
                <a:solidFill>
                  <a:srgbClr val="FF0000"/>
                </a:solidFill>
              </a:rPr>
              <a:t> the </a:t>
            </a:r>
            <a:r>
              <a:rPr lang="it-IT" dirty="0" err="1">
                <a:solidFill>
                  <a:srgbClr val="FF0000"/>
                </a:solidFill>
              </a:rPr>
              <a:t>majority</a:t>
            </a:r>
            <a:r>
              <a:rPr lang="it-IT" dirty="0">
                <a:solidFill>
                  <a:srgbClr val="FF0000"/>
                </a:solidFill>
              </a:rPr>
              <a:t> of </a:t>
            </a:r>
            <a:r>
              <a:rPr lang="it-IT" dirty="0" err="1">
                <a:solidFill>
                  <a:srgbClr val="FF0000"/>
                </a:solidFill>
              </a:rPr>
              <a:t>skateboards</a:t>
            </a:r>
            <a:r>
              <a:rPr lang="it-IT" dirty="0">
                <a:solidFill>
                  <a:srgbClr val="FF0000"/>
                </a:solidFill>
              </a:rPr>
              <a:t> end up?</a:t>
            </a:r>
          </a:p>
          <a:p>
            <a:endParaRPr lang="it-IT" dirty="0">
              <a:solidFill>
                <a:srgbClr val="FF0000"/>
              </a:solidFill>
            </a:endParaRPr>
          </a:p>
          <a:p>
            <a:r>
              <a:rPr lang="it-IT" dirty="0"/>
              <a:t>NOTE: The more </a:t>
            </a:r>
            <a:r>
              <a:rPr lang="it-IT" dirty="0" err="1"/>
              <a:t>kids</a:t>
            </a:r>
            <a:r>
              <a:rPr lang="it-IT" dirty="0"/>
              <a:t> play the </a:t>
            </a:r>
            <a:r>
              <a:rPr lang="it-IT" dirty="0" err="1"/>
              <a:t>less</a:t>
            </a:r>
            <a:r>
              <a:rPr lang="it-IT" dirty="0"/>
              <a:t> </a:t>
            </a:r>
            <a:r>
              <a:rPr lang="it-IT" dirty="0" err="1"/>
              <a:t>uncertainty</a:t>
            </a:r>
            <a:r>
              <a:rPr lang="it-IT" dirty="0"/>
              <a:t> </a:t>
            </a:r>
            <a:r>
              <a:rPr lang="it-IT" dirty="0" err="1"/>
              <a:t>there</a:t>
            </a:r>
            <a:r>
              <a:rPr lang="it-IT" dirty="0"/>
              <a:t> </a:t>
            </a:r>
            <a:r>
              <a:rPr lang="it-IT" dirty="0" err="1"/>
              <a:t>will</a:t>
            </a:r>
            <a:r>
              <a:rPr lang="it-IT" dirty="0"/>
              <a:t> be in  the </a:t>
            </a:r>
            <a:r>
              <a:rPr lang="it-IT" dirty="0" err="1"/>
              <a:t>result</a:t>
            </a:r>
            <a:r>
              <a:rPr lang="it-IT" dirty="0"/>
              <a:t> !</a:t>
            </a:r>
          </a:p>
          <a:p>
            <a:r>
              <a:rPr lang="it-IT" dirty="0" err="1"/>
              <a:t>Each</a:t>
            </a:r>
            <a:r>
              <a:rPr lang="it-IT" dirty="0"/>
              <a:t> </a:t>
            </a:r>
            <a:r>
              <a:rPr lang="it-IT" dirty="0" err="1"/>
              <a:t>kid</a:t>
            </a:r>
            <a:r>
              <a:rPr lang="it-IT" dirty="0"/>
              <a:t>  can play multiple </a:t>
            </a:r>
            <a:r>
              <a:rPr lang="it-IT" dirty="0" err="1"/>
              <a:t>times</a:t>
            </a:r>
            <a:r>
              <a:rPr lang="it-IT" dirty="0"/>
              <a:t> </a:t>
            </a:r>
            <a:r>
              <a:rPr lang="it-IT" dirty="0" err="1"/>
              <a:t>keeping</a:t>
            </a:r>
            <a:r>
              <a:rPr lang="it-IT" dirty="0"/>
              <a:t> </a:t>
            </a:r>
            <a:r>
              <a:rPr lang="it-IT" dirty="0" err="1"/>
              <a:t>track</a:t>
            </a:r>
            <a:r>
              <a:rPr lang="it-IT" dirty="0"/>
              <a:t>, </a:t>
            </a:r>
            <a:r>
              <a:rPr lang="it-IT" dirty="0" err="1"/>
              <a:t>each</a:t>
            </a:r>
            <a:r>
              <a:rPr lang="it-IT" dirty="0"/>
              <a:t> time,  of the </a:t>
            </a:r>
            <a:r>
              <a:rPr lang="it-IT" dirty="0" err="1"/>
              <a:t>final</a:t>
            </a:r>
            <a:r>
              <a:rPr lang="it-IT" dirty="0"/>
              <a:t> position</a:t>
            </a:r>
          </a:p>
          <a:p>
            <a:pPr marL="0" indent="0">
              <a:buNone/>
            </a:pPr>
            <a:endParaRPr lang="it-IT" dirty="0"/>
          </a:p>
          <a:p>
            <a:endParaRPr lang="it-IT" dirty="0"/>
          </a:p>
        </p:txBody>
      </p:sp>
      <p:sp>
        <p:nvSpPr>
          <p:cNvPr id="4" name="CasellaDiTesto 3">
            <a:extLst>
              <a:ext uri="{FF2B5EF4-FFF2-40B4-BE49-F238E27FC236}">
                <a16:creationId xmlns:a16="http://schemas.microsoft.com/office/drawing/2014/main" id="{CD44A1DE-158C-6E42-BD6D-B3B4F7AA2C37}"/>
              </a:ext>
            </a:extLst>
          </p:cNvPr>
          <p:cNvSpPr txBox="1"/>
          <p:nvPr/>
        </p:nvSpPr>
        <p:spPr>
          <a:xfrm>
            <a:off x="614363" y="660112"/>
            <a:ext cx="8202438" cy="584775"/>
          </a:xfrm>
          <a:prstGeom prst="rect">
            <a:avLst/>
          </a:prstGeom>
          <a:noFill/>
        </p:spPr>
        <p:txBody>
          <a:bodyPr wrap="none" rtlCol="0">
            <a:spAutoFit/>
          </a:bodyPr>
          <a:lstStyle/>
          <a:p>
            <a:r>
              <a:rPr lang="it-IT" sz="3200" b="1" dirty="0"/>
              <a:t>How to play with the </a:t>
            </a:r>
            <a:r>
              <a:rPr lang="it-IT" sz="3200" b="1" dirty="0" err="1"/>
              <a:t>Galton</a:t>
            </a:r>
            <a:r>
              <a:rPr lang="it-IT" sz="3200" b="1" dirty="0"/>
              <a:t>-Skate-Board game</a:t>
            </a:r>
          </a:p>
        </p:txBody>
      </p:sp>
    </p:spTree>
    <p:extLst>
      <p:ext uri="{BB962C8B-B14F-4D97-AF65-F5344CB8AC3E}">
        <p14:creationId xmlns:p14="http://schemas.microsoft.com/office/powerpoint/2010/main" val="3155597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AB0C3A-0D8E-381B-0990-43FD3385D60A}"/>
              </a:ext>
            </a:extLst>
          </p:cNvPr>
          <p:cNvSpPr>
            <a:spLocks noGrp="1"/>
          </p:cNvSpPr>
          <p:nvPr>
            <p:ph idx="1"/>
          </p:nvPr>
        </p:nvSpPr>
        <p:spPr>
          <a:xfrm>
            <a:off x="305853" y="1537638"/>
            <a:ext cx="10515600" cy="4351338"/>
          </a:xfrm>
        </p:spPr>
        <p:txBody>
          <a:bodyPr>
            <a:normAutofit lnSpcReduction="10000"/>
          </a:bodyPr>
          <a:lstStyle/>
          <a:p>
            <a:pPr algn="l"/>
            <a:r>
              <a:rPr lang="en-GB" b="0" i="0" u="none" strike="noStrike" dirty="0">
                <a:solidFill>
                  <a:srgbClr val="000000"/>
                </a:solidFill>
                <a:effectLst/>
                <a:latin typeface="Helvetica" pitchFamily="2" charset="0"/>
              </a:rPr>
              <a:t>You can substitute </a:t>
            </a:r>
            <a:r>
              <a:rPr lang="en-GB" dirty="0">
                <a:solidFill>
                  <a:srgbClr val="000000"/>
                </a:solidFill>
                <a:latin typeface="Helvetica" pitchFamily="2" charset="0"/>
              </a:rPr>
              <a:t>coin tosses</a:t>
            </a:r>
            <a:r>
              <a:rPr lang="en-GB" b="0" i="0" u="none" strike="noStrike" dirty="0">
                <a:solidFill>
                  <a:srgbClr val="000000"/>
                </a:solidFill>
                <a:effectLst/>
                <a:latin typeface="Helvetica" pitchFamily="2" charset="0"/>
              </a:rPr>
              <a:t> (with head and tails as </a:t>
            </a:r>
          </a:p>
          <a:p>
            <a:pPr marL="0" indent="0" algn="l">
              <a:buNone/>
            </a:pPr>
            <a:r>
              <a:rPr lang="en-GB" dirty="0">
                <a:solidFill>
                  <a:srgbClr val="000000"/>
                </a:solidFill>
                <a:latin typeface="Helvetica" pitchFamily="2" charset="0"/>
              </a:rPr>
              <a:t>  </a:t>
            </a:r>
            <a:r>
              <a:rPr lang="en-GB" b="0" i="0" u="none" strike="noStrike" dirty="0">
                <a:solidFill>
                  <a:srgbClr val="000000"/>
                </a:solidFill>
                <a:effectLst/>
                <a:latin typeface="Helvetica" pitchFamily="2" charset="0"/>
              </a:rPr>
              <a:t>possible outcomes) with stones, black and white</a:t>
            </a:r>
          </a:p>
          <a:p>
            <a:pPr algn="l"/>
            <a:endParaRPr lang="en-GB" b="0" i="0" u="none" strike="noStrike" dirty="0">
              <a:solidFill>
                <a:srgbClr val="000000"/>
              </a:solidFill>
              <a:effectLst/>
              <a:latin typeface="Helvetica" pitchFamily="2" charset="0"/>
            </a:endParaRPr>
          </a:p>
          <a:p>
            <a:pPr algn="l"/>
            <a:r>
              <a:rPr lang="en-GB" b="0" i="0" u="none" strike="noStrike" dirty="0">
                <a:solidFill>
                  <a:srgbClr val="000000"/>
                </a:solidFill>
                <a:effectLst/>
                <a:latin typeface="Helvetica" pitchFamily="2" charset="0"/>
              </a:rPr>
              <a:t>You have a bag with an equal number of black and white stones and </a:t>
            </a:r>
            <a:r>
              <a:rPr lang="en-GB" dirty="0">
                <a:solidFill>
                  <a:srgbClr val="000000"/>
                </a:solidFill>
                <a:latin typeface="Helvetica" pitchFamily="2" charset="0"/>
              </a:rPr>
              <a:t>in</a:t>
            </a:r>
            <a:r>
              <a:rPr lang="en-GB" b="0" i="0" u="none" strike="noStrike" dirty="0">
                <a:solidFill>
                  <a:srgbClr val="000000"/>
                </a:solidFill>
                <a:effectLst/>
                <a:latin typeface="Helvetica" pitchFamily="2" charset="0"/>
              </a:rPr>
              <a:t> turn kids selects 6 stones: if the stone is white they slide </a:t>
            </a:r>
            <a:r>
              <a:rPr lang="en-GB" b="0" i="0" u="none" strike="noStrike" dirty="0" err="1">
                <a:solidFill>
                  <a:srgbClr val="000000"/>
                </a:solidFill>
                <a:effectLst/>
                <a:latin typeface="Helvetica" pitchFamily="2" charset="0"/>
              </a:rPr>
              <a:t>thier</a:t>
            </a:r>
            <a:r>
              <a:rPr lang="en-GB" b="0" i="0" u="none" strike="noStrike" dirty="0">
                <a:solidFill>
                  <a:srgbClr val="000000"/>
                </a:solidFill>
                <a:effectLst/>
                <a:latin typeface="Helvetica" pitchFamily="2" charset="0"/>
              </a:rPr>
              <a:t> board to the left red circle, if it is black they </a:t>
            </a:r>
            <a:r>
              <a:rPr lang="en-GB" dirty="0">
                <a:solidFill>
                  <a:srgbClr val="000000"/>
                </a:solidFill>
                <a:latin typeface="Helvetica" pitchFamily="2" charset="0"/>
              </a:rPr>
              <a:t>slide their skateboard to the</a:t>
            </a:r>
            <a:r>
              <a:rPr lang="en-GB" b="0" i="0" u="none" strike="noStrike" dirty="0">
                <a:solidFill>
                  <a:srgbClr val="000000"/>
                </a:solidFill>
                <a:effectLst/>
                <a:latin typeface="Helvetica" pitchFamily="2" charset="0"/>
              </a:rPr>
              <a:t> right red circle</a:t>
            </a:r>
          </a:p>
          <a:p>
            <a:pPr algn="l"/>
            <a:endParaRPr lang="en-GB" b="0" i="0" u="none" strike="noStrike" dirty="0">
              <a:solidFill>
                <a:srgbClr val="000000"/>
              </a:solidFill>
              <a:effectLst/>
              <a:latin typeface="Helvetica" pitchFamily="2" charset="0"/>
            </a:endParaRPr>
          </a:p>
          <a:p>
            <a:pPr algn="l"/>
            <a:r>
              <a:rPr lang="en-GB" dirty="0">
                <a:solidFill>
                  <a:srgbClr val="000000"/>
                </a:solidFill>
                <a:latin typeface="Helvetica" pitchFamily="2" charset="0"/>
              </a:rPr>
              <a:t>Once a kid is done her stones are placed back in the bag and the next kid starts</a:t>
            </a:r>
            <a:endParaRPr lang="en-GB" b="0" i="0" u="none" strike="noStrike" dirty="0">
              <a:solidFill>
                <a:srgbClr val="000000"/>
              </a:solidFill>
              <a:effectLst/>
              <a:latin typeface="Helvetica" pitchFamily="2" charset="0"/>
            </a:endParaRPr>
          </a:p>
          <a:p>
            <a:pPr marL="0" indent="0">
              <a:buNone/>
            </a:pPr>
            <a:endParaRPr lang="en-IT" dirty="0"/>
          </a:p>
        </p:txBody>
      </p:sp>
    </p:spTree>
    <p:extLst>
      <p:ext uri="{BB962C8B-B14F-4D97-AF65-F5344CB8AC3E}">
        <p14:creationId xmlns:p14="http://schemas.microsoft.com/office/powerpoint/2010/main" val="1059243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4EC70F-B0C1-174C-9BA7-75DEF0E9247A}"/>
              </a:ext>
            </a:extLst>
          </p:cNvPr>
          <p:cNvSpPr>
            <a:spLocks noGrp="1"/>
          </p:cNvSpPr>
          <p:nvPr>
            <p:ph type="title"/>
          </p:nvPr>
        </p:nvSpPr>
        <p:spPr>
          <a:xfrm>
            <a:off x="333375" y="1882868"/>
            <a:ext cx="11858625" cy="1325563"/>
          </a:xfrm>
        </p:spPr>
        <p:txBody>
          <a:bodyPr/>
          <a:lstStyle/>
          <a:p>
            <a:r>
              <a:rPr lang="it-IT" dirty="0" err="1"/>
              <a:t>Insert</a:t>
            </a:r>
            <a:r>
              <a:rPr lang="it-IT" dirty="0"/>
              <a:t> the </a:t>
            </a:r>
            <a:r>
              <a:rPr lang="it-IT" dirty="0" err="1"/>
              <a:t>final</a:t>
            </a:r>
            <a:r>
              <a:rPr lang="it-IT" dirty="0"/>
              <a:t> position for </a:t>
            </a:r>
            <a:r>
              <a:rPr lang="it-IT" dirty="0" err="1"/>
              <a:t>each</a:t>
            </a:r>
            <a:r>
              <a:rPr lang="it-IT" dirty="0"/>
              <a:t> </a:t>
            </a:r>
            <a:r>
              <a:rPr lang="it-IT" dirty="0" err="1"/>
              <a:t>kid</a:t>
            </a:r>
            <a:r>
              <a:rPr lang="it-IT" dirty="0"/>
              <a:t> in </a:t>
            </a:r>
            <a:r>
              <a:rPr lang="it-IT" dirty="0" err="1"/>
              <a:t>each</a:t>
            </a:r>
            <a:r>
              <a:rPr lang="it-IT" dirty="0"/>
              <a:t> play</a:t>
            </a:r>
          </a:p>
        </p:txBody>
      </p:sp>
      <p:graphicFrame>
        <p:nvGraphicFramePr>
          <p:cNvPr id="5" name="Tabella 5">
            <a:extLst>
              <a:ext uri="{FF2B5EF4-FFF2-40B4-BE49-F238E27FC236}">
                <a16:creationId xmlns:a16="http://schemas.microsoft.com/office/drawing/2014/main" id="{FC7E8FED-5790-5E45-B980-D8E6899D65F9}"/>
              </a:ext>
            </a:extLst>
          </p:cNvPr>
          <p:cNvGraphicFramePr>
            <a:graphicFrameLocks noGrp="1"/>
          </p:cNvGraphicFramePr>
          <p:nvPr>
            <p:ph idx="1"/>
            <p:extLst>
              <p:ext uri="{D42A27DB-BD31-4B8C-83A1-F6EECF244321}">
                <p14:modId xmlns:p14="http://schemas.microsoft.com/office/powerpoint/2010/main" val="4123977030"/>
              </p:ext>
            </p:extLst>
          </p:nvPr>
        </p:nvGraphicFramePr>
        <p:xfrm>
          <a:off x="568278" y="3522248"/>
          <a:ext cx="105156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383946631"/>
                    </a:ext>
                  </a:extLst>
                </a:gridCol>
                <a:gridCol w="2628900">
                  <a:extLst>
                    <a:ext uri="{9D8B030D-6E8A-4147-A177-3AD203B41FA5}">
                      <a16:colId xmlns:a16="http://schemas.microsoft.com/office/drawing/2014/main" val="796238043"/>
                    </a:ext>
                  </a:extLst>
                </a:gridCol>
                <a:gridCol w="2628900">
                  <a:extLst>
                    <a:ext uri="{9D8B030D-6E8A-4147-A177-3AD203B41FA5}">
                      <a16:colId xmlns:a16="http://schemas.microsoft.com/office/drawing/2014/main" val="2939123228"/>
                    </a:ext>
                  </a:extLst>
                </a:gridCol>
                <a:gridCol w="2628900">
                  <a:extLst>
                    <a:ext uri="{9D8B030D-6E8A-4147-A177-3AD203B41FA5}">
                      <a16:colId xmlns:a16="http://schemas.microsoft.com/office/drawing/2014/main" val="1693195010"/>
                    </a:ext>
                  </a:extLst>
                </a:gridCol>
              </a:tblGrid>
              <a:tr h="370840">
                <a:tc>
                  <a:txBody>
                    <a:bodyPr/>
                    <a:lstStyle/>
                    <a:p>
                      <a:endParaRPr lang="it-IT" dirty="0"/>
                    </a:p>
                  </a:txBody>
                  <a:tcPr/>
                </a:tc>
                <a:tc>
                  <a:txBody>
                    <a:bodyPr/>
                    <a:lstStyle/>
                    <a:p>
                      <a:r>
                        <a:rPr lang="it-IT" dirty="0"/>
                        <a:t>PLAY 1</a:t>
                      </a:r>
                    </a:p>
                  </a:txBody>
                  <a:tcPr/>
                </a:tc>
                <a:tc>
                  <a:txBody>
                    <a:bodyPr/>
                    <a:lstStyle/>
                    <a:p>
                      <a:r>
                        <a:rPr lang="it-IT" dirty="0"/>
                        <a:t>PLAY 2</a:t>
                      </a:r>
                    </a:p>
                  </a:txBody>
                  <a:tcPr/>
                </a:tc>
                <a:tc>
                  <a:txBody>
                    <a:bodyPr/>
                    <a:lstStyle/>
                    <a:p>
                      <a:r>
                        <a:rPr lang="it-IT" dirty="0"/>
                        <a:t>PLAY 3</a:t>
                      </a:r>
                    </a:p>
                  </a:txBody>
                  <a:tcPr/>
                </a:tc>
                <a:extLst>
                  <a:ext uri="{0D108BD9-81ED-4DB2-BD59-A6C34878D82A}">
                    <a16:rowId xmlns:a16="http://schemas.microsoft.com/office/drawing/2014/main" val="2968530616"/>
                  </a:ext>
                </a:extLst>
              </a:tr>
              <a:tr h="370840">
                <a:tc>
                  <a:txBody>
                    <a:bodyPr/>
                    <a:lstStyle/>
                    <a:p>
                      <a:r>
                        <a:rPr lang="it-IT" b="1" dirty="0"/>
                        <a:t>KID 1 </a:t>
                      </a:r>
                    </a:p>
                  </a:txBody>
                  <a:tcPr/>
                </a:tc>
                <a:tc>
                  <a:txBody>
                    <a:bodyPr/>
                    <a:lstStyle/>
                    <a:p>
                      <a:endParaRPr lang="it-IT"/>
                    </a:p>
                  </a:txBody>
                  <a:tcPr/>
                </a:tc>
                <a:tc>
                  <a:txBody>
                    <a:bodyPr/>
                    <a:lstStyle/>
                    <a:p>
                      <a:endParaRPr lang="it-IT"/>
                    </a:p>
                  </a:txBody>
                  <a:tcPr/>
                </a:tc>
                <a:tc>
                  <a:txBody>
                    <a:bodyPr/>
                    <a:lstStyle/>
                    <a:p>
                      <a:endParaRPr lang="it-IT"/>
                    </a:p>
                  </a:txBody>
                  <a:tcPr/>
                </a:tc>
                <a:extLst>
                  <a:ext uri="{0D108BD9-81ED-4DB2-BD59-A6C34878D82A}">
                    <a16:rowId xmlns:a16="http://schemas.microsoft.com/office/drawing/2014/main" val="32577100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KID 2</a:t>
                      </a:r>
                    </a:p>
                  </a:txBody>
                  <a:tcPr/>
                </a:tc>
                <a:tc>
                  <a:txBody>
                    <a:bodyPr/>
                    <a:lstStyle/>
                    <a:p>
                      <a:endParaRPr lang="it-IT"/>
                    </a:p>
                  </a:txBody>
                  <a:tcPr/>
                </a:tc>
                <a:tc>
                  <a:txBody>
                    <a:bodyPr/>
                    <a:lstStyle/>
                    <a:p>
                      <a:endParaRPr lang="it-IT"/>
                    </a:p>
                  </a:txBody>
                  <a:tcPr/>
                </a:tc>
                <a:tc>
                  <a:txBody>
                    <a:bodyPr/>
                    <a:lstStyle/>
                    <a:p>
                      <a:endParaRPr lang="it-IT"/>
                    </a:p>
                  </a:txBody>
                  <a:tcPr/>
                </a:tc>
                <a:extLst>
                  <a:ext uri="{0D108BD9-81ED-4DB2-BD59-A6C34878D82A}">
                    <a16:rowId xmlns:a16="http://schemas.microsoft.com/office/drawing/2014/main" val="14337912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KID 3</a:t>
                      </a:r>
                    </a:p>
                  </a:txBody>
                  <a:tcPr/>
                </a:tc>
                <a:tc>
                  <a:txBody>
                    <a:bodyPr/>
                    <a:lstStyle/>
                    <a:p>
                      <a:endParaRPr lang="it-IT"/>
                    </a:p>
                  </a:txBody>
                  <a:tcPr/>
                </a:tc>
                <a:tc>
                  <a:txBody>
                    <a:bodyPr/>
                    <a:lstStyle/>
                    <a:p>
                      <a:endParaRPr lang="it-IT"/>
                    </a:p>
                  </a:txBody>
                  <a:tcPr/>
                </a:tc>
                <a:tc>
                  <a:txBody>
                    <a:bodyPr/>
                    <a:lstStyle/>
                    <a:p>
                      <a:endParaRPr lang="it-IT"/>
                    </a:p>
                  </a:txBody>
                  <a:tcPr/>
                </a:tc>
                <a:extLst>
                  <a:ext uri="{0D108BD9-81ED-4DB2-BD59-A6C34878D82A}">
                    <a16:rowId xmlns:a16="http://schemas.microsoft.com/office/drawing/2014/main" val="12727607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KID 4</a:t>
                      </a:r>
                    </a:p>
                  </a:txBody>
                  <a:tcPr/>
                </a:tc>
                <a:tc>
                  <a:txBody>
                    <a:bodyPr/>
                    <a:lstStyle/>
                    <a:p>
                      <a:endParaRPr lang="it-IT"/>
                    </a:p>
                  </a:txBody>
                  <a:tcPr/>
                </a:tc>
                <a:tc>
                  <a:txBody>
                    <a:bodyPr/>
                    <a:lstStyle/>
                    <a:p>
                      <a:endParaRPr lang="it-IT"/>
                    </a:p>
                  </a:txBody>
                  <a:tcPr/>
                </a:tc>
                <a:tc>
                  <a:txBody>
                    <a:bodyPr/>
                    <a:lstStyle/>
                    <a:p>
                      <a:endParaRPr lang="it-IT"/>
                    </a:p>
                  </a:txBody>
                  <a:tcPr/>
                </a:tc>
                <a:extLst>
                  <a:ext uri="{0D108BD9-81ED-4DB2-BD59-A6C34878D82A}">
                    <a16:rowId xmlns:a16="http://schemas.microsoft.com/office/drawing/2014/main" val="1551231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KID 5</a:t>
                      </a:r>
                    </a:p>
                  </a:txBody>
                  <a:tcPr/>
                </a:tc>
                <a:tc>
                  <a:txBody>
                    <a:bodyPr/>
                    <a:lstStyle/>
                    <a:p>
                      <a:endParaRPr lang="it-IT"/>
                    </a:p>
                  </a:txBody>
                  <a:tcPr/>
                </a:tc>
                <a:tc>
                  <a:txBody>
                    <a:bodyPr/>
                    <a:lstStyle/>
                    <a:p>
                      <a:endParaRPr lang="it-IT"/>
                    </a:p>
                  </a:txBody>
                  <a:tcPr/>
                </a:tc>
                <a:tc>
                  <a:txBody>
                    <a:bodyPr/>
                    <a:lstStyle/>
                    <a:p>
                      <a:endParaRPr lang="it-IT" dirty="0"/>
                    </a:p>
                  </a:txBody>
                  <a:tcPr/>
                </a:tc>
                <a:extLst>
                  <a:ext uri="{0D108BD9-81ED-4DB2-BD59-A6C34878D82A}">
                    <a16:rowId xmlns:a16="http://schemas.microsoft.com/office/drawing/2014/main" val="1928651200"/>
                  </a:ext>
                </a:extLst>
              </a:tr>
            </a:tbl>
          </a:graphicData>
        </a:graphic>
      </p:graphicFrame>
    </p:spTree>
    <p:extLst>
      <p:ext uri="{BB962C8B-B14F-4D97-AF65-F5344CB8AC3E}">
        <p14:creationId xmlns:p14="http://schemas.microsoft.com/office/powerpoint/2010/main" val="395730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4EC70F-B0C1-174C-9BA7-75DEF0E9247A}"/>
              </a:ext>
            </a:extLst>
          </p:cNvPr>
          <p:cNvSpPr>
            <a:spLocks noGrp="1"/>
          </p:cNvSpPr>
          <p:nvPr>
            <p:ph type="title"/>
          </p:nvPr>
        </p:nvSpPr>
        <p:spPr>
          <a:xfrm>
            <a:off x="470370" y="511125"/>
            <a:ext cx="11858625" cy="1325563"/>
          </a:xfrm>
        </p:spPr>
        <p:txBody>
          <a:bodyPr/>
          <a:lstStyle/>
          <a:p>
            <a:r>
              <a:rPr lang="it-IT" dirty="0"/>
              <a:t>EXAMPLE of a </a:t>
            </a:r>
            <a:r>
              <a:rPr lang="it-IT" dirty="0" err="1"/>
              <a:t>Galton</a:t>
            </a:r>
            <a:r>
              <a:rPr lang="it-IT" dirty="0"/>
              <a:t>-Skate-Board game</a:t>
            </a:r>
          </a:p>
        </p:txBody>
      </p:sp>
      <p:graphicFrame>
        <p:nvGraphicFramePr>
          <p:cNvPr id="5" name="Tabella 5">
            <a:extLst>
              <a:ext uri="{FF2B5EF4-FFF2-40B4-BE49-F238E27FC236}">
                <a16:creationId xmlns:a16="http://schemas.microsoft.com/office/drawing/2014/main" id="{FC7E8FED-5790-5E45-B980-D8E6899D65F9}"/>
              </a:ext>
            </a:extLst>
          </p:cNvPr>
          <p:cNvGraphicFramePr>
            <a:graphicFrameLocks noGrp="1"/>
          </p:cNvGraphicFramePr>
          <p:nvPr>
            <p:ph idx="1"/>
            <p:extLst>
              <p:ext uri="{D42A27DB-BD31-4B8C-83A1-F6EECF244321}">
                <p14:modId xmlns:p14="http://schemas.microsoft.com/office/powerpoint/2010/main" val="1381077474"/>
              </p:ext>
            </p:extLst>
          </p:nvPr>
        </p:nvGraphicFramePr>
        <p:xfrm>
          <a:off x="727816" y="1994452"/>
          <a:ext cx="105156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383946631"/>
                    </a:ext>
                  </a:extLst>
                </a:gridCol>
                <a:gridCol w="2628900">
                  <a:extLst>
                    <a:ext uri="{9D8B030D-6E8A-4147-A177-3AD203B41FA5}">
                      <a16:colId xmlns:a16="http://schemas.microsoft.com/office/drawing/2014/main" val="796238043"/>
                    </a:ext>
                  </a:extLst>
                </a:gridCol>
                <a:gridCol w="2628900">
                  <a:extLst>
                    <a:ext uri="{9D8B030D-6E8A-4147-A177-3AD203B41FA5}">
                      <a16:colId xmlns:a16="http://schemas.microsoft.com/office/drawing/2014/main" val="2939123228"/>
                    </a:ext>
                  </a:extLst>
                </a:gridCol>
                <a:gridCol w="2628900">
                  <a:extLst>
                    <a:ext uri="{9D8B030D-6E8A-4147-A177-3AD203B41FA5}">
                      <a16:colId xmlns:a16="http://schemas.microsoft.com/office/drawing/2014/main" val="1693195010"/>
                    </a:ext>
                  </a:extLst>
                </a:gridCol>
              </a:tblGrid>
              <a:tr h="370840">
                <a:tc>
                  <a:txBody>
                    <a:bodyPr/>
                    <a:lstStyle/>
                    <a:p>
                      <a:endParaRPr lang="it-IT" dirty="0"/>
                    </a:p>
                  </a:txBody>
                  <a:tcPr/>
                </a:tc>
                <a:tc>
                  <a:txBody>
                    <a:bodyPr/>
                    <a:lstStyle/>
                    <a:p>
                      <a:r>
                        <a:rPr lang="it-IT" dirty="0"/>
                        <a:t>PLAY 1</a:t>
                      </a:r>
                    </a:p>
                  </a:txBody>
                  <a:tcPr/>
                </a:tc>
                <a:tc>
                  <a:txBody>
                    <a:bodyPr/>
                    <a:lstStyle/>
                    <a:p>
                      <a:r>
                        <a:rPr lang="it-IT" dirty="0"/>
                        <a:t>PLAY 2</a:t>
                      </a:r>
                    </a:p>
                  </a:txBody>
                  <a:tcPr/>
                </a:tc>
                <a:tc>
                  <a:txBody>
                    <a:bodyPr/>
                    <a:lstStyle/>
                    <a:p>
                      <a:r>
                        <a:rPr lang="it-IT" dirty="0"/>
                        <a:t>PLAY 3</a:t>
                      </a:r>
                    </a:p>
                  </a:txBody>
                  <a:tcPr/>
                </a:tc>
                <a:extLst>
                  <a:ext uri="{0D108BD9-81ED-4DB2-BD59-A6C34878D82A}">
                    <a16:rowId xmlns:a16="http://schemas.microsoft.com/office/drawing/2014/main" val="2968530616"/>
                  </a:ext>
                </a:extLst>
              </a:tr>
              <a:tr h="370840">
                <a:tc>
                  <a:txBody>
                    <a:bodyPr/>
                    <a:lstStyle/>
                    <a:p>
                      <a:r>
                        <a:rPr lang="it-IT" b="1" dirty="0"/>
                        <a:t>KID 1 </a:t>
                      </a:r>
                    </a:p>
                  </a:txBody>
                  <a:tcPr/>
                </a:tc>
                <a:tc>
                  <a:txBody>
                    <a:bodyPr/>
                    <a:lstStyle/>
                    <a:p>
                      <a:r>
                        <a:rPr lang="it-IT" dirty="0" err="1"/>
                        <a:t>Final</a:t>
                      </a:r>
                      <a:r>
                        <a:rPr lang="it-IT" dirty="0"/>
                        <a:t> </a:t>
                      </a:r>
                      <a:r>
                        <a:rPr lang="it-IT" dirty="0" err="1"/>
                        <a:t>positon</a:t>
                      </a:r>
                      <a:r>
                        <a:rPr lang="it-IT" dirty="0"/>
                        <a:t>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Final</a:t>
                      </a:r>
                      <a:r>
                        <a:rPr lang="it-IT" dirty="0"/>
                        <a:t> </a:t>
                      </a:r>
                      <a:r>
                        <a:rPr lang="it-IT" dirty="0" err="1"/>
                        <a:t>positon</a:t>
                      </a:r>
                      <a:r>
                        <a:rPr lang="it-IT" dirty="0"/>
                        <a:t>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Final</a:t>
                      </a:r>
                      <a:r>
                        <a:rPr lang="it-IT" dirty="0"/>
                        <a:t> </a:t>
                      </a:r>
                      <a:r>
                        <a:rPr lang="it-IT" dirty="0" err="1"/>
                        <a:t>positon</a:t>
                      </a:r>
                      <a:r>
                        <a:rPr lang="it-IT" dirty="0"/>
                        <a:t> 3</a:t>
                      </a:r>
                    </a:p>
                  </a:txBody>
                  <a:tcPr/>
                </a:tc>
                <a:extLst>
                  <a:ext uri="{0D108BD9-81ED-4DB2-BD59-A6C34878D82A}">
                    <a16:rowId xmlns:a16="http://schemas.microsoft.com/office/drawing/2014/main" val="32577100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KID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Final</a:t>
                      </a:r>
                      <a:r>
                        <a:rPr lang="it-IT" dirty="0"/>
                        <a:t> </a:t>
                      </a:r>
                      <a:r>
                        <a:rPr lang="it-IT" dirty="0" err="1"/>
                        <a:t>positon</a:t>
                      </a:r>
                      <a:r>
                        <a:rPr lang="it-IT" dirty="0"/>
                        <a:t>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Final</a:t>
                      </a:r>
                      <a:r>
                        <a:rPr lang="it-IT" dirty="0"/>
                        <a:t> </a:t>
                      </a:r>
                      <a:r>
                        <a:rPr lang="it-IT" dirty="0" err="1"/>
                        <a:t>positon</a:t>
                      </a:r>
                      <a:r>
                        <a:rPr lang="it-IT" dirty="0"/>
                        <a:t>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Final</a:t>
                      </a:r>
                      <a:r>
                        <a:rPr lang="it-IT" dirty="0"/>
                        <a:t> </a:t>
                      </a:r>
                      <a:r>
                        <a:rPr lang="it-IT" dirty="0" err="1"/>
                        <a:t>positon</a:t>
                      </a:r>
                      <a:r>
                        <a:rPr lang="it-IT" dirty="0"/>
                        <a:t> 5</a:t>
                      </a:r>
                    </a:p>
                  </a:txBody>
                  <a:tcPr/>
                </a:tc>
                <a:extLst>
                  <a:ext uri="{0D108BD9-81ED-4DB2-BD59-A6C34878D82A}">
                    <a16:rowId xmlns:a16="http://schemas.microsoft.com/office/drawing/2014/main" val="14337912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KID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Final</a:t>
                      </a:r>
                      <a:r>
                        <a:rPr lang="it-IT" dirty="0"/>
                        <a:t> </a:t>
                      </a:r>
                      <a:r>
                        <a:rPr lang="it-IT" dirty="0" err="1"/>
                        <a:t>positon</a:t>
                      </a:r>
                      <a:r>
                        <a:rPr lang="it-IT" dirty="0"/>
                        <a:t>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Final</a:t>
                      </a:r>
                      <a:r>
                        <a:rPr lang="it-IT" dirty="0"/>
                        <a:t> </a:t>
                      </a:r>
                      <a:r>
                        <a:rPr lang="it-IT" dirty="0" err="1"/>
                        <a:t>positon</a:t>
                      </a:r>
                      <a:r>
                        <a:rPr lang="it-IT" dirty="0"/>
                        <a: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Final</a:t>
                      </a:r>
                      <a:r>
                        <a:rPr lang="it-IT" dirty="0"/>
                        <a:t> </a:t>
                      </a:r>
                      <a:r>
                        <a:rPr lang="it-IT" dirty="0" err="1"/>
                        <a:t>positon</a:t>
                      </a:r>
                      <a:r>
                        <a:rPr lang="it-IT" dirty="0"/>
                        <a:t> 4</a:t>
                      </a:r>
                    </a:p>
                  </a:txBody>
                  <a:tcPr/>
                </a:tc>
                <a:extLst>
                  <a:ext uri="{0D108BD9-81ED-4DB2-BD59-A6C34878D82A}">
                    <a16:rowId xmlns:a16="http://schemas.microsoft.com/office/drawing/2014/main" val="12727607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KID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Final</a:t>
                      </a:r>
                      <a:r>
                        <a:rPr lang="it-IT" dirty="0"/>
                        <a:t> </a:t>
                      </a:r>
                      <a:r>
                        <a:rPr lang="it-IT" dirty="0" err="1"/>
                        <a:t>positon</a:t>
                      </a:r>
                      <a:r>
                        <a:rPr lang="it-IT" dirty="0"/>
                        <a:t>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Final</a:t>
                      </a:r>
                      <a:r>
                        <a:rPr lang="it-IT" dirty="0"/>
                        <a:t> </a:t>
                      </a:r>
                      <a:r>
                        <a:rPr lang="it-IT" dirty="0" err="1"/>
                        <a:t>positon</a:t>
                      </a:r>
                      <a:r>
                        <a:rPr lang="it-IT" dirty="0"/>
                        <a:t>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Final</a:t>
                      </a:r>
                      <a:r>
                        <a:rPr lang="it-IT" dirty="0"/>
                        <a:t> </a:t>
                      </a:r>
                      <a:r>
                        <a:rPr lang="it-IT" dirty="0" err="1"/>
                        <a:t>positon</a:t>
                      </a:r>
                      <a:r>
                        <a:rPr lang="it-IT" dirty="0"/>
                        <a:t> 5</a:t>
                      </a:r>
                    </a:p>
                  </a:txBody>
                  <a:tcPr/>
                </a:tc>
                <a:extLst>
                  <a:ext uri="{0D108BD9-81ED-4DB2-BD59-A6C34878D82A}">
                    <a16:rowId xmlns:a16="http://schemas.microsoft.com/office/drawing/2014/main" val="1551231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KID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Final</a:t>
                      </a:r>
                      <a:r>
                        <a:rPr lang="it-IT" dirty="0"/>
                        <a:t> </a:t>
                      </a:r>
                      <a:r>
                        <a:rPr lang="it-IT" dirty="0" err="1"/>
                        <a:t>positon</a:t>
                      </a:r>
                      <a:r>
                        <a:rPr lang="it-IT" dirty="0"/>
                        <a:t>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Final</a:t>
                      </a:r>
                      <a:r>
                        <a:rPr lang="it-IT" dirty="0"/>
                        <a:t> </a:t>
                      </a:r>
                      <a:r>
                        <a:rPr lang="it-IT" dirty="0" err="1"/>
                        <a:t>positon</a:t>
                      </a:r>
                      <a:r>
                        <a:rPr lang="it-IT" dirty="0"/>
                        <a:t>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Final</a:t>
                      </a:r>
                      <a:r>
                        <a:rPr lang="it-IT" dirty="0"/>
                        <a:t> </a:t>
                      </a:r>
                      <a:r>
                        <a:rPr lang="it-IT" dirty="0" err="1"/>
                        <a:t>positon</a:t>
                      </a:r>
                      <a:r>
                        <a:rPr lang="it-IT" dirty="0"/>
                        <a:t> 2</a:t>
                      </a:r>
                    </a:p>
                  </a:txBody>
                  <a:tcPr/>
                </a:tc>
                <a:extLst>
                  <a:ext uri="{0D108BD9-81ED-4DB2-BD59-A6C34878D82A}">
                    <a16:rowId xmlns:a16="http://schemas.microsoft.com/office/drawing/2014/main" val="1928651200"/>
                  </a:ext>
                </a:extLst>
              </a:tr>
            </a:tbl>
          </a:graphicData>
        </a:graphic>
      </p:graphicFrame>
      <p:sp>
        <p:nvSpPr>
          <p:cNvPr id="3" name="CasellaDiTesto 2">
            <a:extLst>
              <a:ext uri="{FF2B5EF4-FFF2-40B4-BE49-F238E27FC236}">
                <a16:creationId xmlns:a16="http://schemas.microsoft.com/office/drawing/2014/main" id="{2D39C23B-F191-BC42-9E88-6387E321B70A}"/>
              </a:ext>
            </a:extLst>
          </p:cNvPr>
          <p:cNvSpPr txBox="1"/>
          <p:nvPr/>
        </p:nvSpPr>
        <p:spPr>
          <a:xfrm>
            <a:off x="668985" y="4195937"/>
            <a:ext cx="4298741" cy="2677656"/>
          </a:xfrm>
          <a:prstGeom prst="rect">
            <a:avLst/>
          </a:prstGeom>
          <a:noFill/>
        </p:spPr>
        <p:txBody>
          <a:bodyPr wrap="none" rtlCol="0">
            <a:spAutoFit/>
          </a:bodyPr>
          <a:lstStyle/>
          <a:p>
            <a:r>
              <a:rPr lang="it-IT" sz="2400" dirty="0" err="1"/>
              <a:t>Final</a:t>
            </a:r>
            <a:r>
              <a:rPr lang="it-IT" sz="2400" dirty="0"/>
              <a:t> position 1: </a:t>
            </a:r>
            <a:r>
              <a:rPr lang="it-IT" sz="2400" dirty="0" err="1"/>
              <a:t>reached</a:t>
            </a:r>
            <a:r>
              <a:rPr lang="it-IT" sz="2400" dirty="0"/>
              <a:t> 1 time</a:t>
            </a:r>
          </a:p>
          <a:p>
            <a:r>
              <a:rPr lang="it-IT" sz="2400" dirty="0" err="1"/>
              <a:t>Final</a:t>
            </a:r>
            <a:r>
              <a:rPr lang="it-IT" sz="2400" dirty="0"/>
              <a:t> position 2: </a:t>
            </a:r>
            <a:r>
              <a:rPr lang="it-IT" sz="2400" dirty="0" err="1"/>
              <a:t>reached</a:t>
            </a:r>
            <a:r>
              <a:rPr lang="it-IT" sz="2400" dirty="0"/>
              <a:t> 1 time</a:t>
            </a:r>
          </a:p>
          <a:p>
            <a:r>
              <a:rPr lang="it-IT" sz="2400" dirty="0" err="1"/>
              <a:t>Final</a:t>
            </a:r>
            <a:r>
              <a:rPr lang="it-IT" sz="2400" dirty="0"/>
              <a:t> position 3: </a:t>
            </a:r>
            <a:r>
              <a:rPr lang="it-IT" sz="2400" dirty="0" err="1"/>
              <a:t>reached</a:t>
            </a:r>
            <a:r>
              <a:rPr lang="it-IT" sz="2400" dirty="0"/>
              <a:t> 4 times</a:t>
            </a:r>
          </a:p>
          <a:p>
            <a:r>
              <a:rPr lang="it-IT" sz="2400" dirty="0" err="1"/>
              <a:t>Final</a:t>
            </a:r>
            <a:r>
              <a:rPr lang="it-IT" sz="2400" dirty="0"/>
              <a:t> position 4:  </a:t>
            </a:r>
            <a:r>
              <a:rPr lang="it-IT" sz="2400" dirty="0" err="1"/>
              <a:t>reached</a:t>
            </a:r>
            <a:r>
              <a:rPr lang="it-IT" sz="2400" dirty="0"/>
              <a:t> 5 times</a:t>
            </a:r>
          </a:p>
          <a:p>
            <a:r>
              <a:rPr lang="it-IT" sz="2400" dirty="0" err="1"/>
              <a:t>Final</a:t>
            </a:r>
            <a:r>
              <a:rPr lang="it-IT" sz="2400" dirty="0"/>
              <a:t> position 5:  </a:t>
            </a:r>
            <a:r>
              <a:rPr lang="it-IT" sz="2400" dirty="0" err="1"/>
              <a:t>reached</a:t>
            </a:r>
            <a:r>
              <a:rPr lang="it-IT" sz="2400" dirty="0"/>
              <a:t> 3 times</a:t>
            </a:r>
          </a:p>
          <a:p>
            <a:r>
              <a:rPr lang="it-IT" sz="2400" dirty="0" err="1"/>
              <a:t>Final</a:t>
            </a:r>
            <a:r>
              <a:rPr lang="it-IT" sz="2400" dirty="0"/>
              <a:t> position 6:  </a:t>
            </a:r>
            <a:r>
              <a:rPr lang="it-IT" sz="2400" dirty="0" err="1"/>
              <a:t>reached</a:t>
            </a:r>
            <a:r>
              <a:rPr lang="it-IT" sz="2400" dirty="0"/>
              <a:t> 1 time</a:t>
            </a:r>
          </a:p>
          <a:p>
            <a:r>
              <a:rPr lang="it-IT" sz="2400" dirty="0" err="1"/>
              <a:t>Final</a:t>
            </a:r>
            <a:r>
              <a:rPr lang="it-IT" sz="2400" dirty="0"/>
              <a:t> position 7:  </a:t>
            </a:r>
            <a:r>
              <a:rPr lang="it-IT" sz="2400" dirty="0" err="1"/>
              <a:t>reached</a:t>
            </a:r>
            <a:r>
              <a:rPr lang="it-IT" sz="2400" dirty="0"/>
              <a:t> 0 time</a:t>
            </a:r>
          </a:p>
        </p:txBody>
      </p:sp>
      <p:grpSp>
        <p:nvGrpSpPr>
          <p:cNvPr id="33" name="Gruppo 32">
            <a:extLst>
              <a:ext uri="{FF2B5EF4-FFF2-40B4-BE49-F238E27FC236}">
                <a16:creationId xmlns:a16="http://schemas.microsoft.com/office/drawing/2014/main" id="{58CF32A8-A7A9-3FFA-36CD-9F2EFEB1F6E7}"/>
              </a:ext>
            </a:extLst>
          </p:cNvPr>
          <p:cNvGrpSpPr/>
          <p:nvPr/>
        </p:nvGrpSpPr>
        <p:grpSpPr>
          <a:xfrm>
            <a:off x="5520998" y="4377256"/>
            <a:ext cx="5799493" cy="2581629"/>
            <a:chOff x="4525490" y="4321069"/>
            <a:chExt cx="5799493" cy="2581629"/>
          </a:xfrm>
        </p:grpSpPr>
        <p:sp>
          <p:nvSpPr>
            <p:cNvPr id="23" name="CasellaDiTesto 22">
              <a:extLst>
                <a:ext uri="{FF2B5EF4-FFF2-40B4-BE49-F238E27FC236}">
                  <a16:creationId xmlns:a16="http://schemas.microsoft.com/office/drawing/2014/main" id="{F8EB61E5-5FFD-954E-B391-CD7109AB50AA}"/>
                </a:ext>
              </a:extLst>
            </p:cNvPr>
            <p:cNvSpPr txBox="1"/>
            <p:nvPr/>
          </p:nvSpPr>
          <p:spPr>
            <a:xfrm>
              <a:off x="4525490" y="6273225"/>
              <a:ext cx="393056" cy="584775"/>
            </a:xfrm>
            <a:prstGeom prst="rect">
              <a:avLst/>
            </a:prstGeom>
            <a:noFill/>
          </p:spPr>
          <p:txBody>
            <a:bodyPr wrap="none" rtlCol="0">
              <a:spAutoFit/>
            </a:bodyPr>
            <a:lstStyle/>
            <a:p>
              <a:r>
                <a:rPr lang="it-IT" sz="3200" b="1" dirty="0"/>
                <a:t>1</a:t>
              </a:r>
            </a:p>
          </p:txBody>
        </p:sp>
        <p:sp>
          <p:nvSpPr>
            <p:cNvPr id="24" name="CasellaDiTesto 23">
              <a:extLst>
                <a:ext uri="{FF2B5EF4-FFF2-40B4-BE49-F238E27FC236}">
                  <a16:creationId xmlns:a16="http://schemas.microsoft.com/office/drawing/2014/main" id="{0D1FBE78-6E4E-8E40-BF5C-49D31F3AE1BE}"/>
                </a:ext>
              </a:extLst>
            </p:cNvPr>
            <p:cNvSpPr txBox="1"/>
            <p:nvPr/>
          </p:nvSpPr>
          <p:spPr>
            <a:xfrm>
              <a:off x="4905300" y="6259127"/>
              <a:ext cx="393056" cy="584775"/>
            </a:xfrm>
            <a:prstGeom prst="rect">
              <a:avLst/>
            </a:prstGeom>
            <a:noFill/>
          </p:spPr>
          <p:txBody>
            <a:bodyPr wrap="none" rtlCol="0">
              <a:spAutoFit/>
            </a:bodyPr>
            <a:lstStyle/>
            <a:p>
              <a:r>
                <a:rPr lang="it-IT" sz="3200" b="1" dirty="0"/>
                <a:t>2</a:t>
              </a:r>
            </a:p>
          </p:txBody>
        </p:sp>
        <p:sp>
          <p:nvSpPr>
            <p:cNvPr id="25" name="CasellaDiTesto 24">
              <a:extLst>
                <a:ext uri="{FF2B5EF4-FFF2-40B4-BE49-F238E27FC236}">
                  <a16:creationId xmlns:a16="http://schemas.microsoft.com/office/drawing/2014/main" id="{6534B707-25F4-174D-9B55-2403D4E8B935}"/>
                </a:ext>
              </a:extLst>
            </p:cNvPr>
            <p:cNvSpPr txBox="1"/>
            <p:nvPr/>
          </p:nvSpPr>
          <p:spPr>
            <a:xfrm>
              <a:off x="5300660" y="6268422"/>
              <a:ext cx="393056" cy="584775"/>
            </a:xfrm>
            <a:prstGeom prst="rect">
              <a:avLst/>
            </a:prstGeom>
            <a:noFill/>
          </p:spPr>
          <p:txBody>
            <a:bodyPr wrap="none" rtlCol="0">
              <a:spAutoFit/>
            </a:bodyPr>
            <a:lstStyle/>
            <a:p>
              <a:r>
                <a:rPr lang="it-IT" sz="3200" b="1" dirty="0"/>
                <a:t>3</a:t>
              </a:r>
            </a:p>
          </p:txBody>
        </p:sp>
        <p:sp>
          <p:nvSpPr>
            <p:cNvPr id="26" name="CasellaDiTesto 25">
              <a:extLst>
                <a:ext uri="{FF2B5EF4-FFF2-40B4-BE49-F238E27FC236}">
                  <a16:creationId xmlns:a16="http://schemas.microsoft.com/office/drawing/2014/main" id="{CC57B938-250B-4D47-B371-65D0678AEA6C}"/>
                </a:ext>
              </a:extLst>
            </p:cNvPr>
            <p:cNvSpPr txBox="1"/>
            <p:nvPr/>
          </p:nvSpPr>
          <p:spPr>
            <a:xfrm>
              <a:off x="5654202" y="6317923"/>
              <a:ext cx="393056" cy="584775"/>
            </a:xfrm>
            <a:prstGeom prst="rect">
              <a:avLst/>
            </a:prstGeom>
            <a:noFill/>
          </p:spPr>
          <p:txBody>
            <a:bodyPr wrap="none" rtlCol="0">
              <a:spAutoFit/>
            </a:bodyPr>
            <a:lstStyle/>
            <a:p>
              <a:r>
                <a:rPr lang="it-IT" sz="3200" b="1" dirty="0"/>
                <a:t>4</a:t>
              </a:r>
            </a:p>
          </p:txBody>
        </p:sp>
        <p:sp>
          <p:nvSpPr>
            <p:cNvPr id="27" name="CasellaDiTesto 26">
              <a:extLst>
                <a:ext uri="{FF2B5EF4-FFF2-40B4-BE49-F238E27FC236}">
                  <a16:creationId xmlns:a16="http://schemas.microsoft.com/office/drawing/2014/main" id="{5FEB17C0-E403-7F4A-A3A0-9CB29B736315}"/>
                </a:ext>
              </a:extLst>
            </p:cNvPr>
            <p:cNvSpPr txBox="1"/>
            <p:nvPr/>
          </p:nvSpPr>
          <p:spPr>
            <a:xfrm>
              <a:off x="6006627" y="6308628"/>
              <a:ext cx="393056" cy="584775"/>
            </a:xfrm>
            <a:prstGeom prst="rect">
              <a:avLst/>
            </a:prstGeom>
            <a:noFill/>
          </p:spPr>
          <p:txBody>
            <a:bodyPr wrap="none" rtlCol="0">
              <a:spAutoFit/>
            </a:bodyPr>
            <a:lstStyle/>
            <a:p>
              <a:r>
                <a:rPr lang="it-IT" sz="3200" b="1" dirty="0"/>
                <a:t>5</a:t>
              </a:r>
            </a:p>
          </p:txBody>
        </p:sp>
        <p:sp>
          <p:nvSpPr>
            <p:cNvPr id="28" name="CasellaDiTesto 27">
              <a:extLst>
                <a:ext uri="{FF2B5EF4-FFF2-40B4-BE49-F238E27FC236}">
                  <a16:creationId xmlns:a16="http://schemas.microsoft.com/office/drawing/2014/main" id="{08FC0F4B-E642-9941-88E9-FEEB847778DB}"/>
                </a:ext>
              </a:extLst>
            </p:cNvPr>
            <p:cNvSpPr txBox="1"/>
            <p:nvPr/>
          </p:nvSpPr>
          <p:spPr>
            <a:xfrm>
              <a:off x="6487639" y="6300937"/>
              <a:ext cx="393056" cy="584775"/>
            </a:xfrm>
            <a:prstGeom prst="rect">
              <a:avLst/>
            </a:prstGeom>
            <a:noFill/>
          </p:spPr>
          <p:txBody>
            <a:bodyPr wrap="none" rtlCol="0">
              <a:spAutoFit/>
            </a:bodyPr>
            <a:lstStyle/>
            <a:p>
              <a:r>
                <a:rPr lang="it-IT" sz="3200" b="1" dirty="0"/>
                <a:t>6</a:t>
              </a:r>
            </a:p>
          </p:txBody>
        </p:sp>
        <p:sp>
          <p:nvSpPr>
            <p:cNvPr id="30" name="CasellaDiTesto 29">
              <a:extLst>
                <a:ext uri="{FF2B5EF4-FFF2-40B4-BE49-F238E27FC236}">
                  <a16:creationId xmlns:a16="http://schemas.microsoft.com/office/drawing/2014/main" id="{7484D8F0-1A61-704A-A12C-801B26CB940B}"/>
                </a:ext>
              </a:extLst>
            </p:cNvPr>
            <p:cNvSpPr txBox="1"/>
            <p:nvPr/>
          </p:nvSpPr>
          <p:spPr>
            <a:xfrm>
              <a:off x="6898480" y="6300936"/>
              <a:ext cx="393056" cy="584775"/>
            </a:xfrm>
            <a:prstGeom prst="rect">
              <a:avLst/>
            </a:prstGeom>
            <a:noFill/>
          </p:spPr>
          <p:txBody>
            <a:bodyPr wrap="none" rtlCol="0">
              <a:spAutoFit/>
            </a:bodyPr>
            <a:lstStyle/>
            <a:p>
              <a:r>
                <a:rPr lang="it-IT" sz="3200" b="1" dirty="0"/>
                <a:t>7</a:t>
              </a:r>
            </a:p>
          </p:txBody>
        </p:sp>
        <p:sp>
          <p:nvSpPr>
            <p:cNvPr id="31" name="CasellaDiTesto 30">
              <a:extLst>
                <a:ext uri="{FF2B5EF4-FFF2-40B4-BE49-F238E27FC236}">
                  <a16:creationId xmlns:a16="http://schemas.microsoft.com/office/drawing/2014/main" id="{6173283E-FFFF-394F-8675-D0EB0170B1BA}"/>
                </a:ext>
              </a:extLst>
            </p:cNvPr>
            <p:cNvSpPr txBox="1"/>
            <p:nvPr/>
          </p:nvSpPr>
          <p:spPr>
            <a:xfrm>
              <a:off x="7397579" y="6289495"/>
              <a:ext cx="2927404" cy="584775"/>
            </a:xfrm>
            <a:prstGeom prst="rect">
              <a:avLst/>
            </a:prstGeom>
            <a:noFill/>
          </p:spPr>
          <p:txBody>
            <a:bodyPr wrap="none" rtlCol="0">
              <a:spAutoFit/>
            </a:bodyPr>
            <a:lstStyle/>
            <a:p>
              <a:r>
                <a:rPr lang="it-IT" sz="3200" b="1" dirty="0"/>
                <a:t>FINAL POSITION</a:t>
              </a:r>
            </a:p>
          </p:txBody>
        </p:sp>
        <p:grpSp>
          <p:nvGrpSpPr>
            <p:cNvPr id="29" name="Gruppo 28">
              <a:extLst>
                <a:ext uri="{FF2B5EF4-FFF2-40B4-BE49-F238E27FC236}">
                  <a16:creationId xmlns:a16="http://schemas.microsoft.com/office/drawing/2014/main" id="{2DC2F99C-835A-06BD-75F0-E51DD816BAF4}"/>
                </a:ext>
              </a:extLst>
            </p:cNvPr>
            <p:cNvGrpSpPr/>
            <p:nvPr/>
          </p:nvGrpSpPr>
          <p:grpSpPr>
            <a:xfrm>
              <a:off x="4543424" y="4321069"/>
              <a:ext cx="2694378" cy="2010791"/>
              <a:chOff x="4543424" y="4321069"/>
              <a:chExt cx="2694378" cy="2010791"/>
            </a:xfrm>
          </p:grpSpPr>
          <p:sp>
            <p:nvSpPr>
              <p:cNvPr id="4" name="Rettangolo 3">
                <a:extLst>
                  <a:ext uri="{FF2B5EF4-FFF2-40B4-BE49-F238E27FC236}">
                    <a16:creationId xmlns:a16="http://schemas.microsoft.com/office/drawing/2014/main" id="{22870F2F-BB82-4C4B-81C7-F125978BD213}"/>
                  </a:ext>
                </a:extLst>
              </p:cNvPr>
              <p:cNvSpPr/>
              <p:nvPr/>
            </p:nvSpPr>
            <p:spPr>
              <a:xfrm>
                <a:off x="4543424" y="5943600"/>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2FDFA999-2C17-D64B-95CA-31C26C2747D5}"/>
                  </a:ext>
                </a:extLst>
              </p:cNvPr>
              <p:cNvSpPr/>
              <p:nvPr/>
            </p:nvSpPr>
            <p:spPr>
              <a:xfrm>
                <a:off x="4914899" y="5943600"/>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3093061D-0CC8-FC4B-BC68-F8DBDF9F19D6}"/>
                  </a:ext>
                </a:extLst>
              </p:cNvPr>
              <p:cNvSpPr/>
              <p:nvPr/>
            </p:nvSpPr>
            <p:spPr>
              <a:xfrm>
                <a:off x="5286374" y="5943600"/>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861D2339-B379-C54E-A9AA-DBF940E08C09}"/>
                  </a:ext>
                </a:extLst>
              </p:cNvPr>
              <p:cNvSpPr/>
              <p:nvPr/>
            </p:nvSpPr>
            <p:spPr>
              <a:xfrm>
                <a:off x="5657849" y="5943600"/>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16FFC2DA-1DEF-1841-8991-C1033AD28C0D}"/>
                  </a:ext>
                </a:extLst>
              </p:cNvPr>
              <p:cNvSpPr/>
              <p:nvPr/>
            </p:nvSpPr>
            <p:spPr>
              <a:xfrm>
                <a:off x="5710231" y="4321069"/>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EC101420-CA3B-C145-A724-59E29D074C25}"/>
                  </a:ext>
                </a:extLst>
              </p:cNvPr>
              <p:cNvSpPr/>
              <p:nvPr/>
            </p:nvSpPr>
            <p:spPr>
              <a:xfrm>
                <a:off x="6415087" y="5944848"/>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uppo 13">
                <a:extLst>
                  <a:ext uri="{FF2B5EF4-FFF2-40B4-BE49-F238E27FC236}">
                    <a16:creationId xmlns:a16="http://schemas.microsoft.com/office/drawing/2014/main" id="{724CDCBD-9972-2D4F-9041-928DA9DAEF72}"/>
                  </a:ext>
                </a:extLst>
              </p:cNvPr>
              <p:cNvGrpSpPr/>
              <p:nvPr/>
            </p:nvGrpSpPr>
            <p:grpSpPr>
              <a:xfrm>
                <a:off x="5329233" y="4744699"/>
                <a:ext cx="371477" cy="1197654"/>
                <a:chOff x="5329233" y="4744699"/>
                <a:chExt cx="371477" cy="1197654"/>
              </a:xfrm>
            </p:grpSpPr>
            <p:sp>
              <p:nvSpPr>
                <p:cNvPr id="11" name="Rettangolo 10">
                  <a:extLst>
                    <a:ext uri="{FF2B5EF4-FFF2-40B4-BE49-F238E27FC236}">
                      <a16:creationId xmlns:a16="http://schemas.microsoft.com/office/drawing/2014/main" id="{D657769E-AD7B-0F44-B698-F7624106A67B}"/>
                    </a:ext>
                  </a:extLst>
                </p:cNvPr>
                <p:cNvSpPr/>
                <p:nvPr/>
              </p:nvSpPr>
              <p:spPr>
                <a:xfrm>
                  <a:off x="5329235" y="5555341"/>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CB32781E-7C79-0745-BDA4-5E5B72F8B087}"/>
                    </a:ext>
                  </a:extLst>
                </p:cNvPr>
                <p:cNvSpPr/>
                <p:nvPr/>
              </p:nvSpPr>
              <p:spPr>
                <a:xfrm>
                  <a:off x="5329234" y="5167082"/>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B20B15D7-29B4-A247-ACC7-FC967BB2B5C2}"/>
                    </a:ext>
                  </a:extLst>
                </p:cNvPr>
                <p:cNvSpPr/>
                <p:nvPr/>
              </p:nvSpPr>
              <p:spPr>
                <a:xfrm>
                  <a:off x="5329233" y="4744699"/>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5" name="Gruppo 14">
                <a:extLst>
                  <a:ext uri="{FF2B5EF4-FFF2-40B4-BE49-F238E27FC236}">
                    <a16:creationId xmlns:a16="http://schemas.microsoft.com/office/drawing/2014/main" id="{5FA0A014-1D37-4D4D-B680-43E37843B11C}"/>
                  </a:ext>
                </a:extLst>
              </p:cNvPr>
              <p:cNvGrpSpPr/>
              <p:nvPr/>
            </p:nvGrpSpPr>
            <p:grpSpPr>
              <a:xfrm>
                <a:off x="5710231" y="4744699"/>
                <a:ext cx="371477" cy="1197654"/>
                <a:chOff x="5329233" y="4744699"/>
                <a:chExt cx="371477" cy="1197654"/>
              </a:xfrm>
            </p:grpSpPr>
            <p:sp>
              <p:nvSpPr>
                <p:cNvPr id="16" name="Rettangolo 15">
                  <a:extLst>
                    <a:ext uri="{FF2B5EF4-FFF2-40B4-BE49-F238E27FC236}">
                      <a16:creationId xmlns:a16="http://schemas.microsoft.com/office/drawing/2014/main" id="{91EAA170-DF8B-C84F-A64B-E67F27164E41}"/>
                    </a:ext>
                  </a:extLst>
                </p:cNvPr>
                <p:cNvSpPr/>
                <p:nvPr/>
              </p:nvSpPr>
              <p:spPr>
                <a:xfrm>
                  <a:off x="5329235" y="5555341"/>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E2CF936-28F2-8848-A024-A02649C01889}"/>
                    </a:ext>
                  </a:extLst>
                </p:cNvPr>
                <p:cNvSpPr/>
                <p:nvPr/>
              </p:nvSpPr>
              <p:spPr>
                <a:xfrm>
                  <a:off x="5329234" y="5167082"/>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049293CA-C98B-5445-9A6C-E95C255DC9C7}"/>
                    </a:ext>
                  </a:extLst>
                </p:cNvPr>
                <p:cNvSpPr/>
                <p:nvPr/>
              </p:nvSpPr>
              <p:spPr>
                <a:xfrm>
                  <a:off x="5329233" y="4744699"/>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9" name="Gruppo 18">
                <a:extLst>
                  <a:ext uri="{FF2B5EF4-FFF2-40B4-BE49-F238E27FC236}">
                    <a16:creationId xmlns:a16="http://schemas.microsoft.com/office/drawing/2014/main" id="{43DA30F3-BE3A-A24F-832A-254B03C7D270}"/>
                  </a:ext>
                </a:extLst>
              </p:cNvPr>
              <p:cNvGrpSpPr/>
              <p:nvPr/>
            </p:nvGrpSpPr>
            <p:grpSpPr>
              <a:xfrm>
                <a:off x="6069801" y="5121444"/>
                <a:ext cx="371477" cy="1197654"/>
                <a:chOff x="5329233" y="4744699"/>
                <a:chExt cx="371477" cy="1197654"/>
              </a:xfrm>
            </p:grpSpPr>
            <p:sp>
              <p:nvSpPr>
                <p:cNvPr id="20" name="Rettangolo 19">
                  <a:extLst>
                    <a:ext uri="{FF2B5EF4-FFF2-40B4-BE49-F238E27FC236}">
                      <a16:creationId xmlns:a16="http://schemas.microsoft.com/office/drawing/2014/main" id="{D389F6D3-4A03-BB4C-8F16-413F8CAB01C2}"/>
                    </a:ext>
                  </a:extLst>
                </p:cNvPr>
                <p:cNvSpPr/>
                <p:nvPr/>
              </p:nvSpPr>
              <p:spPr>
                <a:xfrm>
                  <a:off x="5329235" y="5555341"/>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80A8D0EE-16AB-D344-B1FF-C8AD28302B74}"/>
                    </a:ext>
                  </a:extLst>
                </p:cNvPr>
                <p:cNvSpPr/>
                <p:nvPr/>
              </p:nvSpPr>
              <p:spPr>
                <a:xfrm>
                  <a:off x="5329234" y="5167082"/>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B7A2B8DB-B402-E54E-BA21-E975D18285A5}"/>
                    </a:ext>
                  </a:extLst>
                </p:cNvPr>
                <p:cNvSpPr/>
                <p:nvPr/>
              </p:nvSpPr>
              <p:spPr>
                <a:xfrm>
                  <a:off x="5329233" y="4744699"/>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2" name="Rettangolo 31">
                <a:extLst>
                  <a:ext uri="{FF2B5EF4-FFF2-40B4-BE49-F238E27FC236}">
                    <a16:creationId xmlns:a16="http://schemas.microsoft.com/office/drawing/2014/main" id="{BBB0B0B4-877C-F74C-8804-B3D70CF419B2}"/>
                  </a:ext>
                </a:extLst>
              </p:cNvPr>
              <p:cNvSpPr/>
              <p:nvPr/>
            </p:nvSpPr>
            <p:spPr>
              <a:xfrm>
                <a:off x="6866327" y="6278587"/>
                <a:ext cx="371475" cy="45719"/>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5" name="CasellaDiTesto 34">
            <a:extLst>
              <a:ext uri="{FF2B5EF4-FFF2-40B4-BE49-F238E27FC236}">
                <a16:creationId xmlns:a16="http://schemas.microsoft.com/office/drawing/2014/main" id="{904C3242-2947-AD78-B0B6-1686769D7073}"/>
              </a:ext>
            </a:extLst>
          </p:cNvPr>
          <p:cNvSpPr txBox="1"/>
          <p:nvPr/>
        </p:nvSpPr>
        <p:spPr>
          <a:xfrm>
            <a:off x="7734829" y="4523853"/>
            <a:ext cx="3649782" cy="923330"/>
          </a:xfrm>
          <a:prstGeom prst="rect">
            <a:avLst/>
          </a:prstGeom>
          <a:noFill/>
        </p:spPr>
        <p:txBody>
          <a:bodyPr wrap="none" rtlCol="0">
            <a:spAutoFit/>
          </a:bodyPr>
          <a:lstStyle/>
          <a:p>
            <a:r>
              <a:rPr lang="it-IT" dirty="0"/>
              <a:t>Note: </a:t>
            </a:r>
            <a:r>
              <a:rPr lang="it-IT" dirty="0" err="1"/>
              <a:t>there</a:t>
            </a:r>
            <a:r>
              <a:rPr lang="it-IT" dirty="0"/>
              <a:t> are in </a:t>
            </a:r>
            <a:r>
              <a:rPr lang="it-IT" dirty="0" err="1"/>
              <a:t>total</a:t>
            </a:r>
            <a:r>
              <a:rPr lang="it-IT" dirty="0"/>
              <a:t> of 15 </a:t>
            </a:r>
            <a:r>
              <a:rPr lang="it-IT" dirty="0" err="1"/>
              <a:t>squares</a:t>
            </a:r>
            <a:endParaRPr lang="it-IT" dirty="0"/>
          </a:p>
          <a:p>
            <a:r>
              <a:rPr lang="it-IT" dirty="0" err="1"/>
              <a:t>Which</a:t>
            </a:r>
            <a:r>
              <a:rPr lang="it-IT" dirty="0"/>
              <a:t> </a:t>
            </a:r>
            <a:r>
              <a:rPr lang="it-IT" dirty="0" err="1"/>
              <a:t>is</a:t>
            </a:r>
            <a:r>
              <a:rPr lang="it-IT" dirty="0"/>
              <a:t> the </a:t>
            </a:r>
            <a:r>
              <a:rPr lang="it-IT" dirty="0" err="1"/>
              <a:t>same</a:t>
            </a:r>
            <a:r>
              <a:rPr lang="it-IT" dirty="0"/>
              <a:t> </a:t>
            </a:r>
            <a:r>
              <a:rPr lang="it-IT" dirty="0" err="1"/>
              <a:t>as</a:t>
            </a:r>
            <a:r>
              <a:rPr lang="it-IT" dirty="0"/>
              <a:t> the </a:t>
            </a:r>
            <a:r>
              <a:rPr lang="it-IT" dirty="0" err="1"/>
              <a:t>total</a:t>
            </a:r>
            <a:endParaRPr lang="it-IT" dirty="0"/>
          </a:p>
          <a:p>
            <a:r>
              <a:rPr lang="it-IT" dirty="0" err="1"/>
              <a:t>number</a:t>
            </a:r>
            <a:r>
              <a:rPr lang="it-IT" dirty="0"/>
              <a:t> of plays (5x3)</a:t>
            </a:r>
          </a:p>
        </p:txBody>
      </p:sp>
    </p:spTree>
    <p:extLst>
      <p:ext uri="{BB962C8B-B14F-4D97-AF65-F5344CB8AC3E}">
        <p14:creationId xmlns:p14="http://schemas.microsoft.com/office/powerpoint/2010/main" val="290540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7A0778-F1E4-E313-9D84-0CF5486412A2}"/>
              </a:ext>
            </a:extLst>
          </p:cNvPr>
          <p:cNvSpPr>
            <a:spLocks noGrp="1"/>
          </p:cNvSpPr>
          <p:nvPr>
            <p:ph type="title"/>
          </p:nvPr>
        </p:nvSpPr>
        <p:spPr/>
        <p:txBody>
          <a:bodyPr/>
          <a:lstStyle/>
          <a:p>
            <a:r>
              <a:rPr lang="it-IT" dirty="0" err="1"/>
              <a:t>Histogram</a:t>
            </a:r>
            <a:endParaRPr lang="it-IT" dirty="0"/>
          </a:p>
        </p:txBody>
      </p:sp>
      <p:sp>
        <p:nvSpPr>
          <p:cNvPr id="3" name="Segnaposto contenuto 2">
            <a:extLst>
              <a:ext uri="{FF2B5EF4-FFF2-40B4-BE49-F238E27FC236}">
                <a16:creationId xmlns:a16="http://schemas.microsoft.com/office/drawing/2014/main" id="{227152CB-9C7F-3B5C-9042-3869AC908256}"/>
              </a:ext>
            </a:extLst>
          </p:cNvPr>
          <p:cNvSpPr>
            <a:spLocks noGrp="1"/>
          </p:cNvSpPr>
          <p:nvPr>
            <p:ph idx="1"/>
          </p:nvPr>
        </p:nvSpPr>
        <p:spPr/>
        <p:txBody>
          <a:bodyPr/>
          <a:lstStyle/>
          <a:p>
            <a:pPr marL="0" indent="0">
              <a:buNone/>
            </a:pPr>
            <a:r>
              <a:rPr lang="it-IT" dirty="0">
                <a:solidFill>
                  <a:srgbClr val="374151"/>
                </a:solidFill>
                <a:latin typeface="Söhne"/>
              </a:rPr>
              <a:t>The picture </a:t>
            </a:r>
            <a:r>
              <a:rPr lang="it-IT" dirty="0" err="1">
                <a:solidFill>
                  <a:srgbClr val="374151"/>
                </a:solidFill>
                <a:latin typeface="Söhne"/>
              </a:rPr>
              <a:t>you</a:t>
            </a:r>
            <a:r>
              <a:rPr lang="it-IT" dirty="0">
                <a:solidFill>
                  <a:srgbClr val="374151"/>
                </a:solidFill>
                <a:latin typeface="Söhne"/>
              </a:rPr>
              <a:t> </a:t>
            </a:r>
            <a:r>
              <a:rPr lang="it-IT" dirty="0" err="1">
                <a:solidFill>
                  <a:srgbClr val="374151"/>
                </a:solidFill>
                <a:latin typeface="Söhne"/>
              </a:rPr>
              <a:t>see</a:t>
            </a:r>
            <a:r>
              <a:rPr lang="it-IT" dirty="0">
                <a:solidFill>
                  <a:srgbClr val="374151"/>
                </a:solidFill>
                <a:latin typeface="Söhne"/>
              </a:rPr>
              <a:t> </a:t>
            </a:r>
            <a:r>
              <a:rPr lang="it-IT" dirty="0" err="1">
                <a:solidFill>
                  <a:srgbClr val="374151"/>
                </a:solidFill>
                <a:latin typeface="Söhne"/>
              </a:rPr>
              <a:t>at</a:t>
            </a:r>
            <a:r>
              <a:rPr lang="it-IT" dirty="0">
                <a:solidFill>
                  <a:srgbClr val="374151"/>
                </a:solidFill>
                <a:latin typeface="Söhne"/>
              </a:rPr>
              <a:t> the bottom </a:t>
            </a:r>
            <a:r>
              <a:rPr lang="it-IT" dirty="0" err="1">
                <a:solidFill>
                  <a:srgbClr val="374151"/>
                </a:solidFill>
                <a:latin typeface="Söhne"/>
              </a:rPr>
              <a:t>is</a:t>
            </a:r>
            <a:r>
              <a:rPr lang="it-IT" dirty="0">
                <a:solidFill>
                  <a:srgbClr val="374151"/>
                </a:solidFill>
                <a:latin typeface="Söhne"/>
              </a:rPr>
              <a:t> </a:t>
            </a:r>
            <a:r>
              <a:rPr lang="it-IT" dirty="0" err="1">
                <a:solidFill>
                  <a:srgbClr val="374151"/>
                </a:solidFill>
                <a:latin typeface="Söhne"/>
              </a:rPr>
              <a:t>called</a:t>
            </a:r>
            <a:r>
              <a:rPr lang="it-IT" dirty="0">
                <a:solidFill>
                  <a:srgbClr val="374151"/>
                </a:solidFill>
                <a:latin typeface="Söhne"/>
              </a:rPr>
              <a:t> </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histogram</a:t>
            </a:r>
            <a:r>
              <a:rPr lang="it-IT" b="0" i="0" u="none" strike="noStrike" dirty="0">
                <a:solidFill>
                  <a:srgbClr val="374151"/>
                </a:solidFill>
                <a:effectLst/>
                <a:latin typeface="Söhne"/>
              </a:rPr>
              <a:t> and </a:t>
            </a:r>
            <a:r>
              <a:rPr lang="it-IT" b="0" i="0" u="none" strike="noStrike" dirty="0" err="1">
                <a:solidFill>
                  <a:srgbClr val="374151"/>
                </a:solidFill>
                <a:effectLst/>
                <a:latin typeface="Söhne"/>
              </a:rPr>
              <a:t>is</a:t>
            </a:r>
            <a:r>
              <a:rPr lang="it-IT" b="0" i="0" u="none" strike="noStrike" dirty="0">
                <a:solidFill>
                  <a:srgbClr val="374151"/>
                </a:solidFill>
                <a:effectLst/>
                <a:latin typeface="Söhne"/>
              </a:rPr>
              <a:t> a </a:t>
            </a:r>
            <a:r>
              <a:rPr lang="it-IT" b="0" i="0" u="none" strike="noStrike" dirty="0" err="1">
                <a:solidFill>
                  <a:srgbClr val="374151"/>
                </a:solidFill>
                <a:effectLst/>
                <a:latin typeface="Söhne"/>
              </a:rPr>
              <a:t>graphical</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representation</a:t>
            </a:r>
            <a:r>
              <a:rPr lang="it-IT" b="0" i="0" u="none" strike="noStrike" dirty="0">
                <a:solidFill>
                  <a:srgbClr val="374151"/>
                </a:solidFill>
                <a:effectLst/>
                <a:latin typeface="Söhne"/>
              </a:rPr>
              <a:t> of data. </a:t>
            </a:r>
          </a:p>
          <a:p>
            <a:pPr marL="0" indent="0">
              <a:buNone/>
            </a:pPr>
            <a:r>
              <a:rPr lang="it-IT" b="0" i="0" u="none" strike="noStrike" dirty="0" err="1">
                <a:solidFill>
                  <a:srgbClr val="374151"/>
                </a:solidFill>
                <a:effectLst/>
                <a:latin typeface="Söhne"/>
              </a:rPr>
              <a:t>It</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consists</a:t>
            </a:r>
            <a:r>
              <a:rPr lang="it-IT" b="0" i="0" u="none" strike="noStrike" dirty="0">
                <a:solidFill>
                  <a:srgbClr val="374151"/>
                </a:solidFill>
                <a:effectLst/>
                <a:latin typeface="Söhne"/>
              </a:rPr>
              <a:t> of a </a:t>
            </a:r>
            <a:r>
              <a:rPr lang="it-IT" b="0" i="0" u="none" strike="noStrike" dirty="0" err="1">
                <a:solidFill>
                  <a:srgbClr val="374151"/>
                </a:solidFill>
                <a:effectLst/>
                <a:latin typeface="Söhne"/>
              </a:rPr>
              <a:t>series</a:t>
            </a:r>
            <a:r>
              <a:rPr lang="it-IT" b="0" i="0" u="none" strike="noStrike" dirty="0">
                <a:solidFill>
                  <a:srgbClr val="374151"/>
                </a:solidFill>
                <a:effectLst/>
                <a:latin typeface="Söhne"/>
              </a:rPr>
              <a:t> of </a:t>
            </a:r>
            <a:r>
              <a:rPr lang="it-IT" b="0" i="0" u="none" strike="noStrike" dirty="0" err="1">
                <a:solidFill>
                  <a:srgbClr val="374151"/>
                </a:solidFill>
                <a:effectLst/>
                <a:latin typeface="Söhne"/>
              </a:rPr>
              <a:t>bars</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that</a:t>
            </a:r>
            <a:r>
              <a:rPr lang="it-IT" b="0" i="0" u="none" strike="noStrike" dirty="0">
                <a:solidFill>
                  <a:srgbClr val="374151"/>
                </a:solidFill>
                <a:effectLst/>
                <a:latin typeface="Söhne"/>
              </a:rPr>
              <a:t> are of </a:t>
            </a:r>
            <a:r>
              <a:rPr lang="it-IT" b="0" i="0" u="none" strike="noStrike" dirty="0" err="1">
                <a:solidFill>
                  <a:srgbClr val="374151"/>
                </a:solidFill>
                <a:effectLst/>
                <a:latin typeface="Söhne"/>
              </a:rPr>
              <a:t>equal</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width</a:t>
            </a:r>
            <a:r>
              <a:rPr lang="it-IT" b="0" i="0" u="none" strike="noStrike" dirty="0">
                <a:solidFill>
                  <a:srgbClr val="374151"/>
                </a:solidFill>
                <a:effectLst/>
                <a:latin typeface="Söhne"/>
              </a:rPr>
              <a:t>. </a:t>
            </a:r>
          </a:p>
          <a:p>
            <a:pPr marL="0" indent="0">
              <a:buNone/>
            </a:pPr>
            <a:r>
              <a:rPr lang="it-IT" b="0" i="0" u="none" strike="noStrike" dirty="0">
                <a:solidFill>
                  <a:srgbClr val="374151"/>
                </a:solidFill>
                <a:effectLst/>
                <a:latin typeface="Söhne"/>
              </a:rPr>
              <a:t>The </a:t>
            </a:r>
            <a:r>
              <a:rPr lang="it-IT" b="0" i="0" u="none" strike="noStrike" dirty="0" err="1">
                <a:solidFill>
                  <a:srgbClr val="374151"/>
                </a:solidFill>
                <a:effectLst/>
                <a:latin typeface="Söhne"/>
              </a:rPr>
              <a:t>height</a:t>
            </a:r>
            <a:r>
              <a:rPr lang="it-IT" b="0" i="0" u="none" strike="noStrike" dirty="0">
                <a:solidFill>
                  <a:srgbClr val="374151"/>
                </a:solidFill>
                <a:effectLst/>
                <a:latin typeface="Söhne"/>
              </a:rPr>
              <a:t> of </a:t>
            </a:r>
            <a:r>
              <a:rPr lang="it-IT" b="0" i="0" u="none" strike="noStrike" dirty="0" err="1">
                <a:solidFill>
                  <a:srgbClr val="374151"/>
                </a:solidFill>
                <a:effectLst/>
                <a:latin typeface="Söhne"/>
              </a:rPr>
              <a:t>each</a:t>
            </a:r>
            <a:r>
              <a:rPr lang="it-IT" b="0" i="0" u="none" strike="noStrike" dirty="0">
                <a:solidFill>
                  <a:srgbClr val="374151"/>
                </a:solidFill>
                <a:effectLst/>
                <a:latin typeface="Söhne"/>
              </a:rPr>
              <a:t> bar </a:t>
            </a:r>
            <a:r>
              <a:rPr lang="it-IT" b="0" i="0" u="none" strike="noStrike" dirty="0" err="1">
                <a:solidFill>
                  <a:srgbClr val="374151"/>
                </a:solidFill>
                <a:effectLst/>
                <a:latin typeface="Söhne"/>
              </a:rPr>
              <a:t>represents</a:t>
            </a:r>
            <a:r>
              <a:rPr lang="it-IT" b="0" i="0" u="none" strike="noStrike" dirty="0">
                <a:solidFill>
                  <a:srgbClr val="374151"/>
                </a:solidFill>
                <a:effectLst/>
                <a:latin typeface="Söhne"/>
              </a:rPr>
              <a:t> the frequency or </a:t>
            </a:r>
            <a:r>
              <a:rPr lang="it-IT" b="0" i="0" u="none" strike="noStrike" dirty="0" err="1">
                <a:solidFill>
                  <a:srgbClr val="374151"/>
                </a:solidFill>
                <a:effectLst/>
                <a:latin typeface="Söhne"/>
              </a:rPr>
              <a:t>count</a:t>
            </a:r>
            <a:r>
              <a:rPr lang="it-IT" b="0" i="0" u="none" strike="noStrike" dirty="0">
                <a:solidFill>
                  <a:srgbClr val="374151"/>
                </a:solidFill>
                <a:effectLst/>
                <a:latin typeface="Söhne"/>
              </a:rPr>
              <a:t> of </a:t>
            </a:r>
            <a:r>
              <a:rPr lang="it-IT" b="0" i="0" u="none" strike="noStrike" dirty="0" err="1">
                <a:solidFill>
                  <a:srgbClr val="374151"/>
                </a:solidFill>
                <a:effectLst/>
                <a:latin typeface="Söhne"/>
              </a:rPr>
              <a:t>observations</a:t>
            </a:r>
            <a:r>
              <a:rPr lang="it-IT" dirty="0">
                <a:solidFill>
                  <a:srgbClr val="374151"/>
                </a:solidFill>
                <a:latin typeface="Söhne"/>
              </a:rPr>
              <a:t> </a:t>
            </a:r>
            <a:r>
              <a:rPr lang="it-IT" dirty="0" err="1">
                <a:solidFill>
                  <a:srgbClr val="374151"/>
                </a:solidFill>
                <a:latin typeface="Söhne"/>
              </a:rPr>
              <a:t>each</a:t>
            </a:r>
            <a:r>
              <a:rPr lang="it-IT" dirty="0">
                <a:solidFill>
                  <a:srgbClr val="374151"/>
                </a:solidFill>
                <a:latin typeface="Söhne"/>
              </a:rPr>
              <a:t> </a:t>
            </a:r>
            <a:r>
              <a:rPr lang="it-IT" dirty="0" err="1">
                <a:solidFill>
                  <a:srgbClr val="374151"/>
                </a:solidFill>
                <a:latin typeface="Söhne"/>
              </a:rPr>
              <a:t>outcome</a:t>
            </a:r>
            <a:r>
              <a:rPr lang="it-IT" dirty="0">
                <a:solidFill>
                  <a:srgbClr val="374151"/>
                </a:solidFill>
                <a:latin typeface="Söhne"/>
              </a:rPr>
              <a:t> of the game.</a:t>
            </a:r>
            <a:endParaRPr lang="it-IT" dirty="0"/>
          </a:p>
        </p:txBody>
      </p:sp>
      <p:grpSp>
        <p:nvGrpSpPr>
          <p:cNvPr id="4" name="Gruppo 3">
            <a:extLst>
              <a:ext uri="{FF2B5EF4-FFF2-40B4-BE49-F238E27FC236}">
                <a16:creationId xmlns:a16="http://schemas.microsoft.com/office/drawing/2014/main" id="{B3FD5CE6-0D67-3F5A-57E0-83EBA5C19BA5}"/>
              </a:ext>
            </a:extLst>
          </p:cNvPr>
          <p:cNvGrpSpPr/>
          <p:nvPr/>
        </p:nvGrpSpPr>
        <p:grpSpPr>
          <a:xfrm>
            <a:off x="5520998" y="4377256"/>
            <a:ext cx="2766046" cy="2581629"/>
            <a:chOff x="4525490" y="4321069"/>
            <a:chExt cx="2766046" cy="2581629"/>
          </a:xfrm>
        </p:grpSpPr>
        <p:sp>
          <p:nvSpPr>
            <p:cNvPr id="5" name="CasellaDiTesto 4">
              <a:extLst>
                <a:ext uri="{FF2B5EF4-FFF2-40B4-BE49-F238E27FC236}">
                  <a16:creationId xmlns:a16="http://schemas.microsoft.com/office/drawing/2014/main" id="{B7D36D22-734E-7B16-353D-3A77D371FBD1}"/>
                </a:ext>
              </a:extLst>
            </p:cNvPr>
            <p:cNvSpPr txBox="1"/>
            <p:nvPr/>
          </p:nvSpPr>
          <p:spPr>
            <a:xfrm>
              <a:off x="4525490" y="6273225"/>
              <a:ext cx="393056" cy="584775"/>
            </a:xfrm>
            <a:prstGeom prst="rect">
              <a:avLst/>
            </a:prstGeom>
            <a:noFill/>
          </p:spPr>
          <p:txBody>
            <a:bodyPr wrap="none" rtlCol="0">
              <a:spAutoFit/>
            </a:bodyPr>
            <a:lstStyle/>
            <a:p>
              <a:r>
                <a:rPr lang="it-IT" sz="3200" b="1" dirty="0"/>
                <a:t>1</a:t>
              </a:r>
            </a:p>
          </p:txBody>
        </p:sp>
        <p:sp>
          <p:nvSpPr>
            <p:cNvPr id="6" name="CasellaDiTesto 5">
              <a:extLst>
                <a:ext uri="{FF2B5EF4-FFF2-40B4-BE49-F238E27FC236}">
                  <a16:creationId xmlns:a16="http://schemas.microsoft.com/office/drawing/2014/main" id="{47778549-4391-B543-2A49-BFBF7B92BF48}"/>
                </a:ext>
              </a:extLst>
            </p:cNvPr>
            <p:cNvSpPr txBox="1"/>
            <p:nvPr/>
          </p:nvSpPr>
          <p:spPr>
            <a:xfrm>
              <a:off x="4905300" y="6259127"/>
              <a:ext cx="393056" cy="584775"/>
            </a:xfrm>
            <a:prstGeom prst="rect">
              <a:avLst/>
            </a:prstGeom>
            <a:noFill/>
          </p:spPr>
          <p:txBody>
            <a:bodyPr wrap="none" rtlCol="0">
              <a:spAutoFit/>
            </a:bodyPr>
            <a:lstStyle/>
            <a:p>
              <a:r>
                <a:rPr lang="it-IT" sz="3200" b="1" dirty="0"/>
                <a:t>2</a:t>
              </a:r>
            </a:p>
          </p:txBody>
        </p:sp>
        <p:sp>
          <p:nvSpPr>
            <p:cNvPr id="7" name="CasellaDiTesto 6">
              <a:extLst>
                <a:ext uri="{FF2B5EF4-FFF2-40B4-BE49-F238E27FC236}">
                  <a16:creationId xmlns:a16="http://schemas.microsoft.com/office/drawing/2014/main" id="{832240DD-91F8-BB49-84E0-1150CE9D2410}"/>
                </a:ext>
              </a:extLst>
            </p:cNvPr>
            <p:cNvSpPr txBox="1"/>
            <p:nvPr/>
          </p:nvSpPr>
          <p:spPr>
            <a:xfrm>
              <a:off x="5300660" y="6268422"/>
              <a:ext cx="393056" cy="584775"/>
            </a:xfrm>
            <a:prstGeom prst="rect">
              <a:avLst/>
            </a:prstGeom>
            <a:noFill/>
          </p:spPr>
          <p:txBody>
            <a:bodyPr wrap="none" rtlCol="0">
              <a:spAutoFit/>
            </a:bodyPr>
            <a:lstStyle/>
            <a:p>
              <a:r>
                <a:rPr lang="it-IT" sz="3200" b="1" dirty="0"/>
                <a:t>3</a:t>
              </a:r>
            </a:p>
          </p:txBody>
        </p:sp>
        <p:sp>
          <p:nvSpPr>
            <p:cNvPr id="8" name="CasellaDiTesto 7">
              <a:extLst>
                <a:ext uri="{FF2B5EF4-FFF2-40B4-BE49-F238E27FC236}">
                  <a16:creationId xmlns:a16="http://schemas.microsoft.com/office/drawing/2014/main" id="{912855A0-2633-B0EE-37F4-4F7CCB4B63CE}"/>
                </a:ext>
              </a:extLst>
            </p:cNvPr>
            <p:cNvSpPr txBox="1"/>
            <p:nvPr/>
          </p:nvSpPr>
          <p:spPr>
            <a:xfrm>
              <a:off x="5654202" y="6317923"/>
              <a:ext cx="393056" cy="584775"/>
            </a:xfrm>
            <a:prstGeom prst="rect">
              <a:avLst/>
            </a:prstGeom>
            <a:noFill/>
          </p:spPr>
          <p:txBody>
            <a:bodyPr wrap="none" rtlCol="0">
              <a:spAutoFit/>
            </a:bodyPr>
            <a:lstStyle/>
            <a:p>
              <a:r>
                <a:rPr lang="it-IT" sz="3200" b="1" dirty="0"/>
                <a:t>4</a:t>
              </a:r>
            </a:p>
          </p:txBody>
        </p:sp>
        <p:sp>
          <p:nvSpPr>
            <p:cNvPr id="9" name="CasellaDiTesto 8">
              <a:extLst>
                <a:ext uri="{FF2B5EF4-FFF2-40B4-BE49-F238E27FC236}">
                  <a16:creationId xmlns:a16="http://schemas.microsoft.com/office/drawing/2014/main" id="{5EE586E0-4AC1-4437-2F7E-4F796BBB38B8}"/>
                </a:ext>
              </a:extLst>
            </p:cNvPr>
            <p:cNvSpPr txBox="1"/>
            <p:nvPr/>
          </p:nvSpPr>
          <p:spPr>
            <a:xfrm>
              <a:off x="6006627" y="6308628"/>
              <a:ext cx="393056" cy="584775"/>
            </a:xfrm>
            <a:prstGeom prst="rect">
              <a:avLst/>
            </a:prstGeom>
            <a:noFill/>
          </p:spPr>
          <p:txBody>
            <a:bodyPr wrap="none" rtlCol="0">
              <a:spAutoFit/>
            </a:bodyPr>
            <a:lstStyle/>
            <a:p>
              <a:r>
                <a:rPr lang="it-IT" sz="3200" b="1" dirty="0"/>
                <a:t>5</a:t>
              </a:r>
            </a:p>
          </p:txBody>
        </p:sp>
        <p:sp>
          <p:nvSpPr>
            <p:cNvPr id="10" name="CasellaDiTesto 9">
              <a:extLst>
                <a:ext uri="{FF2B5EF4-FFF2-40B4-BE49-F238E27FC236}">
                  <a16:creationId xmlns:a16="http://schemas.microsoft.com/office/drawing/2014/main" id="{9CC81BD6-E5B7-E232-50F5-66DBBB22DA0C}"/>
                </a:ext>
              </a:extLst>
            </p:cNvPr>
            <p:cNvSpPr txBox="1"/>
            <p:nvPr/>
          </p:nvSpPr>
          <p:spPr>
            <a:xfrm>
              <a:off x="6487639" y="6300937"/>
              <a:ext cx="393056" cy="584775"/>
            </a:xfrm>
            <a:prstGeom prst="rect">
              <a:avLst/>
            </a:prstGeom>
            <a:noFill/>
          </p:spPr>
          <p:txBody>
            <a:bodyPr wrap="none" rtlCol="0">
              <a:spAutoFit/>
            </a:bodyPr>
            <a:lstStyle/>
            <a:p>
              <a:r>
                <a:rPr lang="it-IT" sz="3200" b="1" dirty="0"/>
                <a:t>6</a:t>
              </a:r>
            </a:p>
          </p:txBody>
        </p:sp>
        <p:sp>
          <p:nvSpPr>
            <p:cNvPr id="11" name="CasellaDiTesto 10">
              <a:extLst>
                <a:ext uri="{FF2B5EF4-FFF2-40B4-BE49-F238E27FC236}">
                  <a16:creationId xmlns:a16="http://schemas.microsoft.com/office/drawing/2014/main" id="{D6A7FFC2-D575-0C67-6845-CB1AC136C574}"/>
                </a:ext>
              </a:extLst>
            </p:cNvPr>
            <p:cNvSpPr txBox="1"/>
            <p:nvPr/>
          </p:nvSpPr>
          <p:spPr>
            <a:xfrm>
              <a:off x="6898480" y="6300936"/>
              <a:ext cx="393056" cy="584775"/>
            </a:xfrm>
            <a:prstGeom prst="rect">
              <a:avLst/>
            </a:prstGeom>
            <a:noFill/>
          </p:spPr>
          <p:txBody>
            <a:bodyPr wrap="none" rtlCol="0">
              <a:spAutoFit/>
            </a:bodyPr>
            <a:lstStyle/>
            <a:p>
              <a:r>
                <a:rPr lang="it-IT" sz="3200" b="1" dirty="0"/>
                <a:t>7</a:t>
              </a:r>
            </a:p>
          </p:txBody>
        </p:sp>
        <p:grpSp>
          <p:nvGrpSpPr>
            <p:cNvPr id="13" name="Gruppo 12">
              <a:extLst>
                <a:ext uri="{FF2B5EF4-FFF2-40B4-BE49-F238E27FC236}">
                  <a16:creationId xmlns:a16="http://schemas.microsoft.com/office/drawing/2014/main" id="{49E17643-3105-161B-C367-E81D98670C0C}"/>
                </a:ext>
              </a:extLst>
            </p:cNvPr>
            <p:cNvGrpSpPr/>
            <p:nvPr/>
          </p:nvGrpSpPr>
          <p:grpSpPr>
            <a:xfrm>
              <a:off x="4543424" y="4321069"/>
              <a:ext cx="2694378" cy="2010791"/>
              <a:chOff x="4543424" y="4321069"/>
              <a:chExt cx="2694378" cy="2010791"/>
            </a:xfrm>
          </p:grpSpPr>
          <p:sp>
            <p:nvSpPr>
              <p:cNvPr id="14" name="Rettangolo 13">
                <a:extLst>
                  <a:ext uri="{FF2B5EF4-FFF2-40B4-BE49-F238E27FC236}">
                    <a16:creationId xmlns:a16="http://schemas.microsoft.com/office/drawing/2014/main" id="{2844E9E3-A19F-C3B2-6450-7FCA21D121D8}"/>
                  </a:ext>
                </a:extLst>
              </p:cNvPr>
              <p:cNvSpPr/>
              <p:nvPr/>
            </p:nvSpPr>
            <p:spPr>
              <a:xfrm>
                <a:off x="4543424" y="5943600"/>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EE6B6477-1E93-6B4E-22AE-0715764A39DC}"/>
                  </a:ext>
                </a:extLst>
              </p:cNvPr>
              <p:cNvSpPr/>
              <p:nvPr/>
            </p:nvSpPr>
            <p:spPr>
              <a:xfrm>
                <a:off x="4914899" y="5943600"/>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623F4711-A36F-76AF-DA3C-4F5C8DD302E0}"/>
                  </a:ext>
                </a:extLst>
              </p:cNvPr>
              <p:cNvSpPr/>
              <p:nvPr/>
            </p:nvSpPr>
            <p:spPr>
              <a:xfrm>
                <a:off x="5286374" y="5943600"/>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8AA35ECB-A3EC-5FBF-FFC3-1FBD37BB03F3}"/>
                  </a:ext>
                </a:extLst>
              </p:cNvPr>
              <p:cNvSpPr/>
              <p:nvPr/>
            </p:nvSpPr>
            <p:spPr>
              <a:xfrm>
                <a:off x="5657849" y="5943600"/>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26E5B56F-EE93-780B-F0B3-699BDE4C2A53}"/>
                  </a:ext>
                </a:extLst>
              </p:cNvPr>
              <p:cNvSpPr/>
              <p:nvPr/>
            </p:nvSpPr>
            <p:spPr>
              <a:xfrm>
                <a:off x="5710231" y="4321069"/>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1120F6F0-3425-256E-91AE-A0402AD1D4C7}"/>
                  </a:ext>
                </a:extLst>
              </p:cNvPr>
              <p:cNvSpPr/>
              <p:nvPr/>
            </p:nvSpPr>
            <p:spPr>
              <a:xfrm>
                <a:off x="6415087" y="5944848"/>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0" name="Gruppo 19">
                <a:extLst>
                  <a:ext uri="{FF2B5EF4-FFF2-40B4-BE49-F238E27FC236}">
                    <a16:creationId xmlns:a16="http://schemas.microsoft.com/office/drawing/2014/main" id="{3B6A9CC2-857F-6498-A703-926182579532}"/>
                  </a:ext>
                </a:extLst>
              </p:cNvPr>
              <p:cNvGrpSpPr/>
              <p:nvPr/>
            </p:nvGrpSpPr>
            <p:grpSpPr>
              <a:xfrm>
                <a:off x="5329233" y="4744699"/>
                <a:ext cx="371477" cy="1197654"/>
                <a:chOff x="5329233" y="4744699"/>
                <a:chExt cx="371477" cy="1197654"/>
              </a:xfrm>
            </p:grpSpPr>
            <p:sp>
              <p:nvSpPr>
                <p:cNvPr id="30" name="Rettangolo 29">
                  <a:extLst>
                    <a:ext uri="{FF2B5EF4-FFF2-40B4-BE49-F238E27FC236}">
                      <a16:creationId xmlns:a16="http://schemas.microsoft.com/office/drawing/2014/main" id="{3C1002EC-BBD9-87F8-513B-4074E8710E69}"/>
                    </a:ext>
                  </a:extLst>
                </p:cNvPr>
                <p:cNvSpPr/>
                <p:nvPr/>
              </p:nvSpPr>
              <p:spPr>
                <a:xfrm>
                  <a:off x="5329235" y="5555341"/>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3C255226-A4CE-48F5-5CBE-D66974D843EE}"/>
                    </a:ext>
                  </a:extLst>
                </p:cNvPr>
                <p:cNvSpPr/>
                <p:nvPr/>
              </p:nvSpPr>
              <p:spPr>
                <a:xfrm>
                  <a:off x="5329234" y="5167082"/>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D2BB3E86-40C5-73CB-E32B-06FCF6DDC9F3}"/>
                    </a:ext>
                  </a:extLst>
                </p:cNvPr>
                <p:cNvSpPr/>
                <p:nvPr/>
              </p:nvSpPr>
              <p:spPr>
                <a:xfrm>
                  <a:off x="5329233" y="4744699"/>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1" name="Gruppo 20">
                <a:extLst>
                  <a:ext uri="{FF2B5EF4-FFF2-40B4-BE49-F238E27FC236}">
                    <a16:creationId xmlns:a16="http://schemas.microsoft.com/office/drawing/2014/main" id="{051D13F7-45D0-4334-651E-2F0CE67A86D9}"/>
                  </a:ext>
                </a:extLst>
              </p:cNvPr>
              <p:cNvGrpSpPr/>
              <p:nvPr/>
            </p:nvGrpSpPr>
            <p:grpSpPr>
              <a:xfrm>
                <a:off x="5710231" y="4744699"/>
                <a:ext cx="371477" cy="1197654"/>
                <a:chOff x="5329233" y="4744699"/>
                <a:chExt cx="371477" cy="1197654"/>
              </a:xfrm>
            </p:grpSpPr>
            <p:sp>
              <p:nvSpPr>
                <p:cNvPr id="27" name="Rettangolo 26">
                  <a:extLst>
                    <a:ext uri="{FF2B5EF4-FFF2-40B4-BE49-F238E27FC236}">
                      <a16:creationId xmlns:a16="http://schemas.microsoft.com/office/drawing/2014/main" id="{14DA3718-D036-86FF-B935-4BA2196057A5}"/>
                    </a:ext>
                  </a:extLst>
                </p:cNvPr>
                <p:cNvSpPr/>
                <p:nvPr/>
              </p:nvSpPr>
              <p:spPr>
                <a:xfrm>
                  <a:off x="5329235" y="5555341"/>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635F8182-6EE5-E33D-2B2C-D522C5ADC00C}"/>
                    </a:ext>
                  </a:extLst>
                </p:cNvPr>
                <p:cNvSpPr/>
                <p:nvPr/>
              </p:nvSpPr>
              <p:spPr>
                <a:xfrm>
                  <a:off x="5329234" y="5167082"/>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7787D5D3-5915-6A46-A0C6-8340540506B6}"/>
                    </a:ext>
                  </a:extLst>
                </p:cNvPr>
                <p:cNvSpPr/>
                <p:nvPr/>
              </p:nvSpPr>
              <p:spPr>
                <a:xfrm>
                  <a:off x="5329233" y="4744699"/>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2" name="Gruppo 21">
                <a:extLst>
                  <a:ext uri="{FF2B5EF4-FFF2-40B4-BE49-F238E27FC236}">
                    <a16:creationId xmlns:a16="http://schemas.microsoft.com/office/drawing/2014/main" id="{ECB83FC1-ADB6-2C2E-B80A-7E7AEC696D6A}"/>
                  </a:ext>
                </a:extLst>
              </p:cNvPr>
              <p:cNvGrpSpPr/>
              <p:nvPr/>
            </p:nvGrpSpPr>
            <p:grpSpPr>
              <a:xfrm>
                <a:off x="6069801" y="5121444"/>
                <a:ext cx="371477" cy="1197654"/>
                <a:chOff x="5329233" y="4744699"/>
                <a:chExt cx="371477" cy="1197654"/>
              </a:xfrm>
            </p:grpSpPr>
            <p:sp>
              <p:nvSpPr>
                <p:cNvPr id="24" name="Rettangolo 23">
                  <a:extLst>
                    <a:ext uri="{FF2B5EF4-FFF2-40B4-BE49-F238E27FC236}">
                      <a16:creationId xmlns:a16="http://schemas.microsoft.com/office/drawing/2014/main" id="{A8BA4CBF-96F0-8750-C33B-9BA8A0F87BD4}"/>
                    </a:ext>
                  </a:extLst>
                </p:cNvPr>
                <p:cNvSpPr/>
                <p:nvPr/>
              </p:nvSpPr>
              <p:spPr>
                <a:xfrm>
                  <a:off x="5329235" y="5555341"/>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a:extLst>
                    <a:ext uri="{FF2B5EF4-FFF2-40B4-BE49-F238E27FC236}">
                      <a16:creationId xmlns:a16="http://schemas.microsoft.com/office/drawing/2014/main" id="{8856D1D8-F674-73B3-327F-CEA79244456B}"/>
                    </a:ext>
                  </a:extLst>
                </p:cNvPr>
                <p:cNvSpPr/>
                <p:nvPr/>
              </p:nvSpPr>
              <p:spPr>
                <a:xfrm>
                  <a:off x="5329234" y="5167082"/>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DBA8F219-C53D-A805-6F9E-BF64FD872152}"/>
                    </a:ext>
                  </a:extLst>
                </p:cNvPr>
                <p:cNvSpPr/>
                <p:nvPr/>
              </p:nvSpPr>
              <p:spPr>
                <a:xfrm>
                  <a:off x="5329233" y="4744699"/>
                  <a:ext cx="371475" cy="38701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3" name="Rettangolo 22">
                <a:extLst>
                  <a:ext uri="{FF2B5EF4-FFF2-40B4-BE49-F238E27FC236}">
                    <a16:creationId xmlns:a16="http://schemas.microsoft.com/office/drawing/2014/main" id="{FB0D2869-4D56-6EC7-D4DE-B9D20620B7EF}"/>
                  </a:ext>
                </a:extLst>
              </p:cNvPr>
              <p:cNvSpPr/>
              <p:nvPr/>
            </p:nvSpPr>
            <p:spPr>
              <a:xfrm>
                <a:off x="6866327" y="6278587"/>
                <a:ext cx="371475" cy="45719"/>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Tree>
    <p:extLst>
      <p:ext uri="{BB962C8B-B14F-4D97-AF65-F5344CB8AC3E}">
        <p14:creationId xmlns:p14="http://schemas.microsoft.com/office/powerpoint/2010/main" val="3461460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EA351B-8B67-124A-BDF0-8109E310F9ED}"/>
              </a:ext>
            </a:extLst>
          </p:cNvPr>
          <p:cNvSpPr>
            <a:spLocks noGrp="1"/>
          </p:cNvSpPr>
          <p:nvPr>
            <p:ph type="title"/>
          </p:nvPr>
        </p:nvSpPr>
        <p:spPr>
          <a:xfrm>
            <a:off x="638175" y="18255"/>
            <a:ext cx="10515600" cy="967583"/>
          </a:xfrm>
        </p:spPr>
        <p:txBody>
          <a:bodyPr/>
          <a:lstStyle/>
          <a:p>
            <a:r>
              <a:rPr lang="it-IT" b="1" dirty="0" err="1"/>
              <a:t>Explanation</a:t>
            </a:r>
            <a:endParaRPr lang="it-IT" b="1" dirty="0"/>
          </a:p>
        </p:txBody>
      </p:sp>
      <p:sp>
        <p:nvSpPr>
          <p:cNvPr id="3" name="Segnaposto contenuto 2">
            <a:extLst>
              <a:ext uri="{FF2B5EF4-FFF2-40B4-BE49-F238E27FC236}">
                <a16:creationId xmlns:a16="http://schemas.microsoft.com/office/drawing/2014/main" id="{AD0AA142-935E-2844-AC5F-3FCD393E2381}"/>
              </a:ext>
            </a:extLst>
          </p:cNvPr>
          <p:cNvSpPr>
            <a:spLocks noGrp="1"/>
          </p:cNvSpPr>
          <p:nvPr>
            <p:ph idx="1"/>
          </p:nvPr>
        </p:nvSpPr>
        <p:spPr>
          <a:xfrm>
            <a:off x="638175" y="985838"/>
            <a:ext cx="11353800" cy="5357020"/>
          </a:xfrm>
        </p:spPr>
        <p:txBody>
          <a:bodyPr>
            <a:normAutofit lnSpcReduction="10000"/>
          </a:bodyPr>
          <a:lstStyle/>
          <a:p>
            <a:r>
              <a:rPr lang="it-IT" dirty="0"/>
              <a:t>The </a:t>
            </a:r>
            <a:r>
              <a:rPr lang="it-IT" dirty="0" err="1"/>
              <a:t>majority</a:t>
            </a:r>
            <a:r>
              <a:rPr lang="it-IT" dirty="0"/>
              <a:t> of  </a:t>
            </a:r>
            <a:r>
              <a:rPr lang="it-IT" dirty="0" err="1"/>
              <a:t>skateboards</a:t>
            </a:r>
            <a:r>
              <a:rPr lang="it-IT" dirty="0"/>
              <a:t>  </a:t>
            </a:r>
            <a:r>
              <a:rPr lang="it-IT" dirty="0" err="1"/>
              <a:t>will</a:t>
            </a:r>
            <a:r>
              <a:rPr lang="it-IT" dirty="0"/>
              <a:t> end up in position 4</a:t>
            </a:r>
          </a:p>
          <a:p>
            <a:r>
              <a:rPr lang="it-IT" dirty="0" err="1"/>
              <a:t>Very</a:t>
            </a:r>
            <a:r>
              <a:rPr lang="it-IT" dirty="0"/>
              <a:t> </a:t>
            </a:r>
            <a:r>
              <a:rPr lang="it-IT" dirty="0" err="1"/>
              <a:t>few</a:t>
            </a:r>
            <a:r>
              <a:rPr lang="it-IT" dirty="0"/>
              <a:t> </a:t>
            </a:r>
            <a:r>
              <a:rPr lang="it-IT" dirty="0" err="1"/>
              <a:t>will</a:t>
            </a:r>
            <a:r>
              <a:rPr lang="it-IT" dirty="0"/>
              <a:t> end up in positions 1 and 7</a:t>
            </a:r>
          </a:p>
          <a:p>
            <a:r>
              <a:rPr lang="it-IT" dirty="0" err="1"/>
              <a:t>Why</a:t>
            </a:r>
            <a:r>
              <a:rPr lang="it-IT" dirty="0"/>
              <a:t>?</a:t>
            </a:r>
          </a:p>
          <a:p>
            <a:endParaRPr lang="it-IT" dirty="0"/>
          </a:p>
          <a:p>
            <a:r>
              <a:rPr lang="it-IT" dirty="0" err="1"/>
              <a:t>There</a:t>
            </a:r>
            <a:r>
              <a:rPr lang="it-IT" dirty="0"/>
              <a:t> </a:t>
            </a:r>
            <a:r>
              <a:rPr lang="it-IT" dirty="0" err="1"/>
              <a:t>is</a:t>
            </a:r>
            <a:r>
              <a:rPr lang="it-IT" dirty="0"/>
              <a:t> </a:t>
            </a:r>
            <a:r>
              <a:rPr lang="it-IT" dirty="0" err="1"/>
              <a:t>only</a:t>
            </a:r>
            <a:r>
              <a:rPr lang="it-IT" dirty="0"/>
              <a:t> </a:t>
            </a:r>
            <a:r>
              <a:rPr lang="it-IT" dirty="0" err="1"/>
              <a:t>one</a:t>
            </a:r>
            <a:r>
              <a:rPr lang="it-IT" dirty="0"/>
              <a:t> </a:t>
            </a:r>
            <a:r>
              <a:rPr lang="it-IT" dirty="0" err="1"/>
              <a:t>path</a:t>
            </a:r>
            <a:r>
              <a:rPr lang="it-IT" dirty="0"/>
              <a:t> </a:t>
            </a:r>
            <a:r>
              <a:rPr lang="it-IT" dirty="0" err="1"/>
              <a:t>that</a:t>
            </a:r>
            <a:r>
              <a:rPr lang="it-IT" dirty="0"/>
              <a:t> </a:t>
            </a:r>
            <a:r>
              <a:rPr lang="it-IT" dirty="0" err="1"/>
              <a:t>leads</a:t>
            </a:r>
            <a:r>
              <a:rPr lang="it-IT" dirty="0"/>
              <a:t> to </a:t>
            </a:r>
            <a:r>
              <a:rPr lang="it-IT" dirty="0" err="1"/>
              <a:t>final</a:t>
            </a:r>
            <a:r>
              <a:rPr lang="it-IT" dirty="0"/>
              <a:t> position 1: </a:t>
            </a:r>
            <a:r>
              <a:rPr lang="it-IT" b="1" dirty="0">
                <a:solidFill>
                  <a:srgbClr val="0070C0"/>
                </a:solidFill>
              </a:rPr>
              <a:t>T, T, T, T, T, T</a:t>
            </a:r>
          </a:p>
          <a:p>
            <a:r>
              <a:rPr lang="it-IT" dirty="0" err="1"/>
              <a:t>There</a:t>
            </a:r>
            <a:r>
              <a:rPr lang="it-IT" dirty="0"/>
              <a:t> </a:t>
            </a:r>
            <a:r>
              <a:rPr lang="it-IT" dirty="0" err="1"/>
              <a:t>is</a:t>
            </a:r>
            <a:r>
              <a:rPr lang="it-IT" dirty="0"/>
              <a:t> </a:t>
            </a:r>
            <a:r>
              <a:rPr lang="it-IT" dirty="0" err="1"/>
              <a:t>only</a:t>
            </a:r>
            <a:r>
              <a:rPr lang="it-IT" dirty="0"/>
              <a:t> </a:t>
            </a:r>
            <a:r>
              <a:rPr lang="it-IT" dirty="0" err="1"/>
              <a:t>one</a:t>
            </a:r>
            <a:r>
              <a:rPr lang="it-IT" dirty="0"/>
              <a:t> </a:t>
            </a:r>
            <a:r>
              <a:rPr lang="it-IT" dirty="0" err="1"/>
              <a:t>path</a:t>
            </a:r>
            <a:r>
              <a:rPr lang="it-IT" dirty="0"/>
              <a:t> </a:t>
            </a:r>
            <a:r>
              <a:rPr lang="it-IT" dirty="0" err="1"/>
              <a:t>that</a:t>
            </a:r>
            <a:r>
              <a:rPr lang="it-IT" dirty="0"/>
              <a:t> </a:t>
            </a:r>
            <a:r>
              <a:rPr lang="it-IT" dirty="0" err="1"/>
              <a:t>leads</a:t>
            </a:r>
            <a:r>
              <a:rPr lang="it-IT" dirty="0"/>
              <a:t> to </a:t>
            </a:r>
            <a:r>
              <a:rPr lang="it-IT" dirty="0" err="1"/>
              <a:t>final</a:t>
            </a:r>
            <a:r>
              <a:rPr lang="it-IT" dirty="0"/>
              <a:t> position 7: </a:t>
            </a:r>
            <a:r>
              <a:rPr lang="it-IT" b="1" dirty="0">
                <a:solidFill>
                  <a:srgbClr val="FFC000"/>
                </a:solidFill>
              </a:rPr>
              <a:t>H, H, H, H, H, H</a:t>
            </a:r>
          </a:p>
          <a:p>
            <a:endParaRPr lang="it-IT" b="1" dirty="0">
              <a:solidFill>
                <a:srgbClr val="FFC000"/>
              </a:solidFill>
            </a:endParaRPr>
          </a:p>
          <a:p>
            <a:r>
              <a:rPr lang="it-IT" dirty="0" err="1"/>
              <a:t>There</a:t>
            </a:r>
            <a:r>
              <a:rPr lang="it-IT" dirty="0"/>
              <a:t> are </a:t>
            </a:r>
            <a:r>
              <a:rPr lang="it-IT" dirty="0" err="1"/>
              <a:t>many</a:t>
            </a:r>
            <a:r>
              <a:rPr lang="it-IT" dirty="0"/>
              <a:t> </a:t>
            </a:r>
            <a:r>
              <a:rPr lang="it-IT" dirty="0" err="1"/>
              <a:t>paths</a:t>
            </a:r>
            <a:r>
              <a:rPr lang="it-IT" dirty="0"/>
              <a:t> </a:t>
            </a:r>
            <a:r>
              <a:rPr lang="it-IT" dirty="0" err="1"/>
              <a:t>that</a:t>
            </a:r>
            <a:r>
              <a:rPr lang="it-IT" dirty="0"/>
              <a:t> </a:t>
            </a:r>
            <a:r>
              <a:rPr lang="it-IT" dirty="0" err="1"/>
              <a:t>lead</a:t>
            </a:r>
            <a:r>
              <a:rPr lang="it-IT" dirty="0"/>
              <a:t> to the </a:t>
            </a:r>
            <a:r>
              <a:rPr lang="it-IT" dirty="0" err="1"/>
              <a:t>central</a:t>
            </a:r>
            <a:r>
              <a:rPr lang="it-IT" dirty="0"/>
              <a:t> </a:t>
            </a:r>
            <a:r>
              <a:rPr lang="it-IT" dirty="0" err="1"/>
              <a:t>final</a:t>
            </a:r>
            <a:r>
              <a:rPr lang="it-IT" dirty="0"/>
              <a:t> position 4, for </a:t>
            </a:r>
            <a:r>
              <a:rPr lang="it-IT" dirty="0" err="1"/>
              <a:t>example</a:t>
            </a:r>
            <a:r>
              <a:rPr lang="it-IT" dirty="0"/>
              <a:t>:</a:t>
            </a:r>
          </a:p>
          <a:p>
            <a:pPr marL="0" indent="0">
              <a:buNone/>
            </a:pPr>
            <a:r>
              <a:rPr lang="it-IT" dirty="0"/>
              <a:t>	</a:t>
            </a:r>
            <a:r>
              <a:rPr lang="it-IT" dirty="0">
                <a:solidFill>
                  <a:srgbClr val="FF0000"/>
                </a:solidFill>
              </a:rPr>
              <a:t>H, T, H, T, H, T </a:t>
            </a:r>
            <a:r>
              <a:rPr lang="it-IT" dirty="0"/>
              <a:t>or  </a:t>
            </a:r>
            <a:r>
              <a:rPr lang="it-IT" b="1" dirty="0">
                <a:solidFill>
                  <a:srgbClr val="00B0F0"/>
                </a:solidFill>
              </a:rPr>
              <a:t>T, T, T, H, H, H </a:t>
            </a:r>
            <a:r>
              <a:rPr lang="it-IT" dirty="0"/>
              <a:t>or </a:t>
            </a:r>
            <a:r>
              <a:rPr lang="it-IT" b="1" dirty="0">
                <a:solidFill>
                  <a:srgbClr val="00B050"/>
                </a:solidFill>
              </a:rPr>
              <a:t>H, H, H, T, T, T</a:t>
            </a:r>
          </a:p>
          <a:p>
            <a:pPr marL="0" indent="0">
              <a:buNone/>
            </a:pPr>
            <a:endParaRPr lang="it-IT" b="1" dirty="0">
              <a:solidFill>
                <a:srgbClr val="00B050"/>
              </a:solidFill>
            </a:endParaRPr>
          </a:p>
          <a:p>
            <a:r>
              <a:rPr lang="it-IT" dirty="0"/>
              <a:t>In general </a:t>
            </a:r>
            <a:r>
              <a:rPr lang="it-IT" dirty="0" err="1"/>
              <a:t>every</a:t>
            </a:r>
            <a:r>
              <a:rPr lang="it-IT" dirty="0"/>
              <a:t> </a:t>
            </a:r>
            <a:r>
              <a:rPr lang="it-IT" dirty="0" err="1"/>
              <a:t>path</a:t>
            </a:r>
            <a:r>
              <a:rPr lang="it-IT" dirty="0"/>
              <a:t> with 3 </a:t>
            </a:r>
            <a:r>
              <a:rPr lang="it-IT" dirty="0" err="1"/>
              <a:t>Hs</a:t>
            </a:r>
            <a:r>
              <a:rPr lang="it-IT" dirty="0"/>
              <a:t> and 3 </a:t>
            </a:r>
            <a:r>
              <a:rPr lang="it-IT" dirty="0" err="1"/>
              <a:t>Ts</a:t>
            </a:r>
            <a:r>
              <a:rPr lang="it-IT" dirty="0"/>
              <a:t> </a:t>
            </a:r>
            <a:r>
              <a:rPr lang="it-IT" dirty="0" err="1"/>
              <a:t>leads</a:t>
            </a:r>
            <a:r>
              <a:rPr lang="it-IT" dirty="0"/>
              <a:t> to </a:t>
            </a:r>
            <a:r>
              <a:rPr lang="it-IT" dirty="0" err="1"/>
              <a:t>final</a:t>
            </a:r>
            <a:r>
              <a:rPr lang="it-IT" dirty="0"/>
              <a:t> position 4</a:t>
            </a:r>
          </a:p>
          <a:p>
            <a:endParaRPr lang="it-IT" dirty="0"/>
          </a:p>
          <a:p>
            <a:endParaRPr lang="it-IT" dirty="0"/>
          </a:p>
        </p:txBody>
      </p:sp>
    </p:spTree>
    <p:extLst>
      <p:ext uri="{BB962C8B-B14F-4D97-AF65-F5344CB8AC3E}">
        <p14:creationId xmlns:p14="http://schemas.microsoft.com/office/powerpoint/2010/main" val="3494238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B79BD5-4021-5803-598F-E30D30BB7E97}"/>
              </a:ext>
            </a:extLst>
          </p:cNvPr>
          <p:cNvSpPr>
            <a:spLocks noGrp="1"/>
          </p:cNvSpPr>
          <p:nvPr>
            <p:ph type="title"/>
          </p:nvPr>
        </p:nvSpPr>
        <p:spPr>
          <a:xfrm>
            <a:off x="948369" y="0"/>
            <a:ext cx="10515600" cy="1325563"/>
          </a:xfrm>
        </p:spPr>
        <p:txBody>
          <a:bodyPr/>
          <a:lstStyle/>
          <a:p>
            <a:r>
              <a:rPr lang="it-IT" b="1" dirty="0">
                <a:solidFill>
                  <a:srgbClr val="FF0000"/>
                </a:solidFill>
              </a:rPr>
              <a:t>Real life </a:t>
            </a:r>
            <a:r>
              <a:rPr lang="it-IT" b="1" dirty="0" err="1">
                <a:solidFill>
                  <a:srgbClr val="FF0000"/>
                </a:solidFill>
              </a:rPr>
              <a:t>applications</a:t>
            </a:r>
            <a:endParaRPr lang="it-IT" b="1" dirty="0">
              <a:solidFill>
                <a:srgbClr val="FF0000"/>
              </a:solidFill>
            </a:endParaRPr>
          </a:p>
        </p:txBody>
      </p:sp>
      <p:sp>
        <p:nvSpPr>
          <p:cNvPr id="3" name="Segnaposto contenuto 2">
            <a:extLst>
              <a:ext uri="{FF2B5EF4-FFF2-40B4-BE49-F238E27FC236}">
                <a16:creationId xmlns:a16="http://schemas.microsoft.com/office/drawing/2014/main" id="{675A177A-FB5A-7CF2-DE02-E64F1F7CC368}"/>
              </a:ext>
            </a:extLst>
          </p:cNvPr>
          <p:cNvSpPr>
            <a:spLocks noGrp="1"/>
          </p:cNvSpPr>
          <p:nvPr>
            <p:ph idx="1"/>
          </p:nvPr>
        </p:nvSpPr>
        <p:spPr>
          <a:xfrm>
            <a:off x="728031" y="1077061"/>
            <a:ext cx="10515600" cy="5290688"/>
          </a:xfrm>
        </p:spPr>
        <p:txBody>
          <a:bodyPr>
            <a:normAutofit fontScale="25000" lnSpcReduction="20000"/>
          </a:bodyPr>
          <a:lstStyle/>
          <a:p>
            <a:r>
              <a:rPr lang="en-GB" sz="8800" dirty="0"/>
              <a:t>The Galton board illustrates the Central Limit Theorem a theorem that is CENTRAL to predictions that become more reliable as the “sample size” becomes larger and larger (in the LIMIT)</a:t>
            </a:r>
          </a:p>
          <a:p>
            <a:r>
              <a:rPr lang="en-GB" sz="8800" b="1" dirty="0">
                <a:solidFill>
                  <a:srgbClr val="FF0000"/>
                </a:solidFill>
              </a:rPr>
              <a:t>Heights of kids</a:t>
            </a:r>
            <a:r>
              <a:rPr lang="en-GB" sz="8800" dirty="0"/>
              <a:t>: say </a:t>
            </a:r>
            <a:r>
              <a:rPr lang="en-GB" sz="8800" b="1" dirty="0"/>
              <a:t>20</a:t>
            </a:r>
            <a:r>
              <a:rPr lang="en-GB" sz="8800" dirty="0"/>
              <a:t> kids are playing the game</a:t>
            </a:r>
          </a:p>
          <a:p>
            <a:r>
              <a:rPr lang="en-GB" sz="8800" dirty="0"/>
              <a:t>Measure their heights and compute the average height (the mean)</a:t>
            </a:r>
          </a:p>
          <a:p>
            <a:r>
              <a:rPr lang="en-GB" sz="8800" dirty="0"/>
              <a:t>Let’s call this average the </a:t>
            </a:r>
            <a:r>
              <a:rPr lang="en-GB" sz="8800" b="1" dirty="0"/>
              <a:t>population average</a:t>
            </a:r>
            <a:endParaRPr lang="en-GB" sz="8800" dirty="0"/>
          </a:p>
          <a:p>
            <a:r>
              <a:rPr lang="en-GB" sz="8800" dirty="0"/>
              <a:t>Each kid takes a paper and writes his/her name</a:t>
            </a:r>
          </a:p>
          <a:p>
            <a:r>
              <a:rPr lang="en-GB" sz="8800" dirty="0"/>
              <a:t>Papers are placed in a box and at random (without looking) </a:t>
            </a:r>
            <a:r>
              <a:rPr lang="en-GB" sz="8800" b="1" dirty="0"/>
              <a:t>10</a:t>
            </a:r>
            <a:r>
              <a:rPr lang="en-GB" sz="8800" dirty="0"/>
              <a:t> names are selected. The average height of the selected (sampled) kids is computed. Let’s call this average the </a:t>
            </a:r>
            <a:r>
              <a:rPr lang="en-GB" sz="8800" b="1" dirty="0"/>
              <a:t>sample average</a:t>
            </a:r>
            <a:endParaRPr lang="en-GB" sz="8800" dirty="0"/>
          </a:p>
          <a:p>
            <a:r>
              <a:rPr lang="en-GB" sz="8800" dirty="0">
                <a:solidFill>
                  <a:srgbClr val="FF0000"/>
                </a:solidFill>
              </a:rPr>
              <a:t>The Central limit theorem tells us that the sample average should be very close to the population average</a:t>
            </a:r>
          </a:p>
          <a:p>
            <a:r>
              <a:rPr lang="en-GB" sz="8800" dirty="0"/>
              <a:t>If fewer kids are selected, say </a:t>
            </a:r>
            <a:r>
              <a:rPr lang="en-GB" sz="8800" b="1" dirty="0"/>
              <a:t>5</a:t>
            </a:r>
            <a:r>
              <a:rPr lang="en-GB" sz="8800" dirty="0"/>
              <a:t>, they two averages should still be close but possible less close.</a:t>
            </a:r>
          </a:p>
          <a:p>
            <a:r>
              <a:rPr lang="en-GB" sz="8800" dirty="0"/>
              <a:t>If only </a:t>
            </a:r>
            <a:r>
              <a:rPr lang="en-GB" sz="8800" b="1" dirty="0"/>
              <a:t>1 </a:t>
            </a:r>
            <a:r>
              <a:rPr lang="en-GB" sz="8800" dirty="0"/>
              <a:t>kid is selected it is hard to say anything about her height</a:t>
            </a:r>
          </a:p>
          <a:p>
            <a:r>
              <a:rPr lang="en-GB" sz="8800" dirty="0"/>
              <a:t>This is similar to what happens when we toss a single ball in the Galton board: it is hard to predict where it will end up</a:t>
            </a:r>
          </a:p>
          <a:p>
            <a:r>
              <a:rPr lang="en-GB" sz="8800" dirty="0"/>
              <a:t>If we have a handful of balls then it is easier</a:t>
            </a:r>
          </a:p>
          <a:p>
            <a:endParaRPr lang="en-GB" dirty="0"/>
          </a:p>
          <a:p>
            <a:endParaRPr lang="en-GB" dirty="0"/>
          </a:p>
        </p:txBody>
      </p:sp>
    </p:spTree>
    <p:extLst>
      <p:ext uri="{BB962C8B-B14F-4D97-AF65-F5344CB8AC3E}">
        <p14:creationId xmlns:p14="http://schemas.microsoft.com/office/powerpoint/2010/main" val="3554960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78A5F35-612E-16A9-48F1-AA97B7649430}"/>
              </a:ext>
            </a:extLst>
          </p:cNvPr>
          <p:cNvSpPr>
            <a:spLocks noGrp="1"/>
          </p:cNvSpPr>
          <p:nvPr>
            <p:ph idx="1"/>
          </p:nvPr>
        </p:nvSpPr>
        <p:spPr>
          <a:xfrm>
            <a:off x="717014" y="756989"/>
            <a:ext cx="10515600" cy="4351338"/>
          </a:xfrm>
        </p:spPr>
        <p:txBody>
          <a:bodyPr>
            <a:normAutofit fontScale="92500"/>
          </a:bodyPr>
          <a:lstStyle/>
          <a:p>
            <a:r>
              <a:rPr lang="en-GB" b="1" dirty="0">
                <a:solidFill>
                  <a:srgbClr val="FF0000"/>
                </a:solidFill>
              </a:rPr>
              <a:t>Potatoes weight</a:t>
            </a:r>
          </a:p>
          <a:p>
            <a:r>
              <a:rPr lang="en-GB" dirty="0"/>
              <a:t>Collect at random from the field (all locations in the field should be covered) </a:t>
            </a:r>
            <a:r>
              <a:rPr lang="en-GB" b="1" dirty="0"/>
              <a:t>20 potatoes </a:t>
            </a:r>
            <a:r>
              <a:rPr lang="en-GB" dirty="0"/>
              <a:t>and measure their weights using a scale</a:t>
            </a:r>
          </a:p>
          <a:p>
            <a:r>
              <a:rPr lang="en-GB" dirty="0"/>
              <a:t>Compute the average weight</a:t>
            </a:r>
          </a:p>
          <a:p>
            <a:r>
              <a:rPr lang="en-GB" dirty="0"/>
              <a:t>Does it make a difference if we put all potatoes on the scale and then divide by 20 or should we weigh each single potato then sum and divide by 20?</a:t>
            </a:r>
          </a:p>
          <a:p>
            <a:r>
              <a:rPr lang="en-GB" dirty="0"/>
              <a:t>Now collect at random </a:t>
            </a:r>
            <a:r>
              <a:rPr lang="en-GB" b="1" dirty="0"/>
              <a:t>10 new potatoes </a:t>
            </a:r>
            <a:r>
              <a:rPr lang="en-GB" dirty="0"/>
              <a:t>and compute their average weight</a:t>
            </a:r>
          </a:p>
          <a:p>
            <a:r>
              <a:rPr lang="en-GB" dirty="0">
                <a:solidFill>
                  <a:srgbClr val="FF0000"/>
                </a:solidFill>
              </a:rPr>
              <a:t>The Central limit theorem tells us that the two averages should be quite close</a:t>
            </a:r>
          </a:p>
          <a:p>
            <a:endParaRPr lang="en-GB" dirty="0"/>
          </a:p>
          <a:p>
            <a:endParaRPr lang="en-GB" dirty="0"/>
          </a:p>
        </p:txBody>
      </p:sp>
    </p:spTree>
    <p:extLst>
      <p:ext uri="{BB962C8B-B14F-4D97-AF65-F5344CB8AC3E}">
        <p14:creationId xmlns:p14="http://schemas.microsoft.com/office/powerpoint/2010/main" val="634142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94CC38-F346-F909-C252-DAAFF2059768}"/>
              </a:ext>
            </a:extLst>
          </p:cNvPr>
          <p:cNvSpPr>
            <a:spLocks noGrp="1"/>
          </p:cNvSpPr>
          <p:nvPr>
            <p:ph type="title"/>
          </p:nvPr>
        </p:nvSpPr>
        <p:spPr/>
        <p:txBody>
          <a:bodyPr/>
          <a:lstStyle/>
          <a:p>
            <a:r>
              <a:rPr lang="it-IT" b="1" dirty="0" err="1">
                <a:solidFill>
                  <a:srgbClr val="FF0000"/>
                </a:solidFill>
              </a:rPr>
              <a:t>Other</a:t>
            </a:r>
            <a:r>
              <a:rPr lang="it-IT" b="1" dirty="0">
                <a:solidFill>
                  <a:srgbClr val="FF0000"/>
                </a:solidFill>
              </a:rPr>
              <a:t> </a:t>
            </a:r>
            <a:r>
              <a:rPr lang="it-IT" b="1" dirty="0" err="1">
                <a:solidFill>
                  <a:srgbClr val="FF0000"/>
                </a:solidFill>
              </a:rPr>
              <a:t>real</a:t>
            </a:r>
            <a:r>
              <a:rPr lang="it-IT" b="1" dirty="0">
                <a:solidFill>
                  <a:srgbClr val="FF0000"/>
                </a:solidFill>
              </a:rPr>
              <a:t> life </a:t>
            </a:r>
            <a:r>
              <a:rPr lang="it-IT" b="1" dirty="0" err="1">
                <a:solidFill>
                  <a:srgbClr val="FF0000"/>
                </a:solidFill>
              </a:rPr>
              <a:t>applications</a:t>
            </a:r>
            <a:endParaRPr lang="it-IT" b="1" dirty="0">
              <a:solidFill>
                <a:srgbClr val="FF0000"/>
              </a:solidFill>
            </a:endParaRPr>
          </a:p>
        </p:txBody>
      </p:sp>
      <p:sp>
        <p:nvSpPr>
          <p:cNvPr id="3" name="Segnaposto contenuto 2">
            <a:extLst>
              <a:ext uri="{FF2B5EF4-FFF2-40B4-BE49-F238E27FC236}">
                <a16:creationId xmlns:a16="http://schemas.microsoft.com/office/drawing/2014/main" id="{86BAE1B7-D377-E948-8AC3-E0C4AC1F52E0}"/>
              </a:ext>
            </a:extLst>
          </p:cNvPr>
          <p:cNvSpPr>
            <a:spLocks noGrp="1"/>
          </p:cNvSpPr>
          <p:nvPr>
            <p:ph idx="1"/>
          </p:nvPr>
        </p:nvSpPr>
        <p:spPr/>
        <p:txBody>
          <a:bodyPr>
            <a:normAutofit lnSpcReduction="10000"/>
          </a:bodyPr>
          <a:lstStyle/>
          <a:p>
            <a:r>
              <a:rPr lang="en-GB" dirty="0">
                <a:solidFill>
                  <a:srgbClr val="FF0000"/>
                </a:solidFill>
              </a:rPr>
              <a:t>Salary of people in a village</a:t>
            </a:r>
            <a:r>
              <a:rPr lang="en-GB" dirty="0"/>
              <a:t>: it is too time consuming to ask each person in the village their salary and then compute the average salary in the village.</a:t>
            </a:r>
          </a:p>
          <a:p>
            <a:r>
              <a:rPr lang="en-GB" dirty="0"/>
              <a:t>It is much easier to take a random sample pf people in the village and compute the sample average</a:t>
            </a:r>
          </a:p>
          <a:p>
            <a:r>
              <a:rPr lang="en-GB" dirty="0"/>
              <a:t>The Central limit theorem tells us that the average salary in the village is very close to the sample average. And they become more and more close the larger is the number of people in the sample</a:t>
            </a:r>
          </a:p>
          <a:p>
            <a:endParaRPr lang="en-GB" dirty="0"/>
          </a:p>
          <a:p>
            <a:r>
              <a:rPr lang="en-GB" dirty="0">
                <a:solidFill>
                  <a:srgbClr val="FF0000"/>
                </a:solidFill>
              </a:rPr>
              <a:t>Height of plants</a:t>
            </a:r>
            <a:endParaRPr lang="en-GB" dirty="0"/>
          </a:p>
          <a:p>
            <a:endParaRPr lang="it-IT" dirty="0"/>
          </a:p>
        </p:txBody>
      </p:sp>
    </p:spTree>
    <p:extLst>
      <p:ext uri="{BB962C8B-B14F-4D97-AF65-F5344CB8AC3E}">
        <p14:creationId xmlns:p14="http://schemas.microsoft.com/office/powerpoint/2010/main" val="154279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8E86E7-30EF-4E29-3886-5BCD4D5EAE6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8FCCF0B-13EB-CACF-0323-DEAF9508C439}"/>
              </a:ext>
            </a:extLst>
          </p:cNvPr>
          <p:cNvSpPr>
            <a:spLocks noGrp="1"/>
          </p:cNvSpPr>
          <p:nvPr>
            <p:ph idx="1"/>
          </p:nvPr>
        </p:nvSpPr>
        <p:spPr/>
        <p:txBody>
          <a:bodyPr/>
          <a:lstStyle/>
          <a:p>
            <a:pPr marL="0" indent="0">
              <a:buNone/>
            </a:pPr>
            <a:r>
              <a:rPr lang="it-IT" dirty="0">
                <a:solidFill>
                  <a:srgbClr val="374151"/>
                </a:solidFill>
                <a:latin typeface="Söhne"/>
              </a:rPr>
              <a:t>The </a:t>
            </a:r>
            <a:r>
              <a:rPr lang="it-IT" dirty="0" err="1">
                <a:solidFill>
                  <a:srgbClr val="374151"/>
                </a:solidFill>
                <a:latin typeface="Söhne"/>
              </a:rPr>
              <a:t>Galton</a:t>
            </a:r>
            <a:r>
              <a:rPr lang="it-IT" dirty="0">
                <a:solidFill>
                  <a:srgbClr val="374151"/>
                </a:solidFill>
                <a:latin typeface="Söhne"/>
              </a:rPr>
              <a:t> board</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is</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named</a:t>
            </a:r>
            <a:r>
              <a:rPr lang="it-IT" b="0" i="0" u="none" strike="noStrike" dirty="0">
                <a:solidFill>
                  <a:srgbClr val="374151"/>
                </a:solidFill>
                <a:effectLst/>
                <a:latin typeface="Söhne"/>
              </a:rPr>
              <a:t> after Sir Francis </a:t>
            </a:r>
            <a:r>
              <a:rPr lang="it-IT" b="0" i="0" u="none" strike="noStrike" dirty="0" err="1">
                <a:solidFill>
                  <a:srgbClr val="374151"/>
                </a:solidFill>
                <a:effectLst/>
                <a:latin typeface="Söhne"/>
              </a:rPr>
              <a:t>Galton</a:t>
            </a:r>
            <a:r>
              <a:rPr lang="it-IT" b="0" i="0" u="none" strike="noStrike" dirty="0">
                <a:solidFill>
                  <a:srgbClr val="374151"/>
                </a:solidFill>
                <a:effectLst/>
                <a:latin typeface="Söhne"/>
              </a:rPr>
              <a:t>, an English </a:t>
            </a:r>
            <a:r>
              <a:rPr lang="it-IT" b="0" i="0" u="none" strike="noStrike" dirty="0" err="1">
                <a:solidFill>
                  <a:srgbClr val="374151"/>
                </a:solidFill>
                <a:effectLst/>
                <a:latin typeface="Söhne"/>
              </a:rPr>
              <a:t>mathematician</a:t>
            </a:r>
            <a:r>
              <a:rPr lang="it-IT" b="0" i="0" u="none" strike="noStrike" dirty="0">
                <a:solidFill>
                  <a:srgbClr val="374151"/>
                </a:solidFill>
                <a:effectLst/>
                <a:latin typeface="Söhne"/>
              </a:rPr>
              <a:t> and </a:t>
            </a:r>
            <a:r>
              <a:rPr lang="it-IT" b="0" i="0" u="none" strike="noStrike" dirty="0" err="1">
                <a:solidFill>
                  <a:srgbClr val="374151"/>
                </a:solidFill>
                <a:effectLst/>
                <a:latin typeface="Söhne"/>
              </a:rPr>
              <a:t>statistician</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who</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developed</a:t>
            </a:r>
            <a:r>
              <a:rPr lang="it-IT" b="0" i="0" u="none" strike="noStrike" dirty="0">
                <a:solidFill>
                  <a:srgbClr val="374151"/>
                </a:solidFill>
                <a:effectLst/>
                <a:latin typeface="Söhne"/>
              </a:rPr>
              <a:t> the board in the late 19th </a:t>
            </a:r>
            <a:r>
              <a:rPr lang="it-IT" b="0" i="0" u="none" strike="noStrike" dirty="0" err="1">
                <a:solidFill>
                  <a:srgbClr val="374151"/>
                </a:solidFill>
                <a:effectLst/>
                <a:latin typeface="Söhne"/>
              </a:rPr>
              <a:t>century</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as</a:t>
            </a:r>
            <a:r>
              <a:rPr lang="it-IT" b="0" i="0" u="none" strike="noStrike" dirty="0">
                <a:solidFill>
                  <a:srgbClr val="374151"/>
                </a:solidFill>
                <a:effectLst/>
                <a:latin typeface="Söhne"/>
              </a:rPr>
              <a:t> a way to </a:t>
            </a:r>
            <a:r>
              <a:rPr lang="it-IT" b="0" i="0" u="none" strike="noStrike" dirty="0" err="1">
                <a:solidFill>
                  <a:srgbClr val="374151"/>
                </a:solidFill>
                <a:effectLst/>
                <a:latin typeface="Söhne"/>
              </a:rPr>
              <a:t>explain</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statistical</a:t>
            </a:r>
            <a:r>
              <a:rPr lang="it-IT" b="0" i="0" u="none" strike="noStrike" dirty="0">
                <a:solidFill>
                  <a:srgbClr val="374151"/>
                </a:solidFill>
                <a:effectLst/>
                <a:latin typeface="Söhne"/>
              </a:rPr>
              <a:t> concepts</a:t>
            </a:r>
          </a:p>
          <a:p>
            <a:pPr marL="0" indent="0">
              <a:buNone/>
            </a:pPr>
            <a:endParaRPr lang="it-IT" dirty="0">
              <a:solidFill>
                <a:srgbClr val="374151"/>
              </a:solidFill>
              <a:latin typeface="Söhne"/>
            </a:endParaRPr>
          </a:p>
          <a:p>
            <a:pPr marL="0" indent="0">
              <a:buNone/>
            </a:pPr>
            <a:r>
              <a:rPr lang="it-IT" b="0" i="0" u="none" strike="noStrike" dirty="0">
                <a:solidFill>
                  <a:srgbClr val="374151"/>
                </a:solidFill>
                <a:effectLst/>
                <a:latin typeface="Söhne"/>
              </a:rPr>
              <a:t>Sir Francis </a:t>
            </a:r>
            <a:r>
              <a:rPr lang="it-IT" b="0" i="0" u="none" strike="noStrike" dirty="0" err="1">
                <a:solidFill>
                  <a:srgbClr val="374151"/>
                </a:solidFill>
                <a:effectLst/>
                <a:latin typeface="Söhne"/>
              </a:rPr>
              <a:t>Galton</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was</a:t>
            </a:r>
            <a:r>
              <a:rPr lang="it-IT" b="0" i="0" u="none" strike="noStrike" dirty="0">
                <a:solidFill>
                  <a:srgbClr val="374151"/>
                </a:solidFill>
                <a:effectLst/>
                <a:latin typeface="Söhne"/>
              </a:rPr>
              <a:t> a </a:t>
            </a:r>
            <a:r>
              <a:rPr lang="it-IT" b="0" i="0" u="none" strike="noStrike" dirty="0" err="1">
                <a:solidFill>
                  <a:srgbClr val="374151"/>
                </a:solidFill>
                <a:effectLst/>
                <a:latin typeface="Söhne"/>
              </a:rPr>
              <a:t>cousin</a:t>
            </a:r>
            <a:r>
              <a:rPr lang="it-IT" b="0" i="0" u="none" strike="noStrike" dirty="0">
                <a:solidFill>
                  <a:srgbClr val="374151"/>
                </a:solidFill>
                <a:effectLst/>
                <a:latin typeface="Söhne"/>
              </a:rPr>
              <a:t> of Charles Darwin. In </a:t>
            </a:r>
            <a:r>
              <a:rPr lang="it-IT" b="0" i="0" u="none" strike="noStrike" dirty="0" err="1">
                <a:solidFill>
                  <a:srgbClr val="374151"/>
                </a:solidFill>
                <a:effectLst/>
                <a:latin typeface="Söhne"/>
              </a:rPr>
              <a:t>fact</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Galton</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was</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greatly</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influenced</a:t>
            </a:r>
            <a:r>
              <a:rPr lang="it-IT" b="0" i="0" u="none" strike="noStrike" dirty="0">
                <a:solidFill>
                  <a:srgbClr val="374151"/>
                </a:solidFill>
                <a:effectLst/>
                <a:latin typeface="Söhne"/>
              </a:rPr>
              <a:t> by </a:t>
            </a:r>
            <a:r>
              <a:rPr lang="it-IT" b="0" i="0" u="none" strike="noStrike" dirty="0" err="1">
                <a:solidFill>
                  <a:srgbClr val="374151"/>
                </a:solidFill>
                <a:effectLst/>
                <a:latin typeface="Söhne"/>
              </a:rPr>
              <a:t>Darwin's</a:t>
            </a:r>
            <a:r>
              <a:rPr lang="it-IT" b="0" i="0" u="none" strike="noStrike" dirty="0">
                <a:solidFill>
                  <a:srgbClr val="374151"/>
                </a:solidFill>
                <a:effectLst/>
                <a:latin typeface="Söhne"/>
              </a:rPr>
              <a:t> work on </a:t>
            </a:r>
            <a:r>
              <a:rPr lang="it-IT" b="0" i="0" u="none" strike="noStrike" dirty="0" err="1">
                <a:solidFill>
                  <a:srgbClr val="374151"/>
                </a:solidFill>
                <a:effectLst/>
                <a:latin typeface="Söhne"/>
              </a:rPr>
              <a:t>evolution</a:t>
            </a:r>
            <a:r>
              <a:rPr lang="it-IT" b="0" i="0" u="none" strike="noStrike" dirty="0">
                <a:solidFill>
                  <a:srgbClr val="374151"/>
                </a:solidFill>
                <a:effectLst/>
                <a:latin typeface="Söhne"/>
              </a:rPr>
              <a:t> and </a:t>
            </a:r>
            <a:r>
              <a:rPr lang="it-IT" b="0" i="0" u="none" strike="noStrike" dirty="0" err="1">
                <a:solidFill>
                  <a:srgbClr val="374151"/>
                </a:solidFill>
                <a:effectLst/>
                <a:latin typeface="Söhne"/>
              </a:rPr>
              <a:t>natural</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selection</a:t>
            </a:r>
            <a:endParaRPr lang="it-IT" dirty="0"/>
          </a:p>
        </p:txBody>
      </p:sp>
    </p:spTree>
    <p:extLst>
      <p:ext uri="{BB962C8B-B14F-4D97-AF65-F5344CB8AC3E}">
        <p14:creationId xmlns:p14="http://schemas.microsoft.com/office/powerpoint/2010/main" val="332166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997B311-1634-400A-2A84-E0CC396F8EBB}"/>
              </a:ext>
            </a:extLst>
          </p:cNvPr>
          <p:cNvSpPr>
            <a:spLocks noChangeArrowheads="1"/>
          </p:cNvSpPr>
          <p:nvPr/>
        </p:nvSpPr>
        <p:spPr bwMode="auto">
          <a:xfrm>
            <a:off x="586084" y="1659285"/>
            <a:ext cx="1189620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IT" sz="2800" dirty="0">
                <a:latin typeface="Arial" panose="020B0604020202020204" pitchFamily="34" charset="0"/>
              </a:rPr>
              <a:t>First l</a:t>
            </a:r>
            <a:r>
              <a:rPr kumimoji="0" lang="en-US" altLang="en-IT" sz="2800" b="0" i="0" u="none" strike="noStrike" cap="none" normalizeH="0" baseline="0" dirty="0">
                <a:ln>
                  <a:noFill/>
                </a:ln>
                <a:solidFill>
                  <a:schemeClr val="tx1"/>
                </a:solidFill>
                <a:effectLst/>
                <a:latin typeface="Arial" panose="020B0604020202020204" pitchFamily="34" charset="0"/>
              </a:rPr>
              <a:t>et </a:t>
            </a:r>
            <a:r>
              <a:rPr kumimoji="0" lang="en-US" altLang="en-IT" sz="2800" b="0" i="0" u="none" strike="noStrike" cap="none" normalizeH="0" baseline="0" dirty="0">
                <a:ln>
                  <a:noFill/>
                </a:ln>
                <a:solidFill>
                  <a:srgbClr val="FF0000"/>
                </a:solidFill>
                <a:effectLst/>
                <a:latin typeface="Arial" panose="020B0604020202020204" pitchFamily="34" charset="0"/>
              </a:rPr>
              <a:t>one ball </a:t>
            </a:r>
            <a:r>
              <a:rPr kumimoji="0" lang="en-US" altLang="en-IT" sz="2800" b="0" i="0" u="none" strike="noStrike" cap="none" normalizeH="0" baseline="0" dirty="0">
                <a:ln>
                  <a:noFill/>
                </a:ln>
                <a:solidFill>
                  <a:schemeClr val="tx1"/>
                </a:solidFill>
                <a:effectLst/>
                <a:latin typeface="Arial" panose="020B0604020202020204" pitchFamily="34" charset="0"/>
              </a:rPr>
              <a:t>fall and try to guess in which box at the bottom it will end.</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IT" sz="2800" dirty="0">
                <a:latin typeface="Arial" panose="020B0604020202020204" pitchFamily="34" charset="0"/>
              </a:rPr>
              <a:t>It is quite hard to predict!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IT"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IT" sz="2800" dirty="0">
                <a:latin typeface="Arial" panose="020B0604020202020204" pitchFamily="34" charset="0"/>
              </a:rPr>
              <a:t>If a kid guess is exactly right the kid gets 3 points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sz="2800" b="0" i="0" u="none" strike="noStrike" cap="none" normalizeH="0" baseline="0" dirty="0">
                <a:ln>
                  <a:noFill/>
                </a:ln>
                <a:solidFill>
                  <a:schemeClr val="tx1"/>
                </a:solidFill>
                <a:effectLst/>
                <a:latin typeface="Arial" panose="020B0604020202020204" pitchFamily="34" charset="0"/>
              </a:rPr>
              <a:t>If the guess is one off she gets 2 points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IT" sz="2800" dirty="0">
                <a:latin typeface="Arial" panose="020B0604020202020204" pitchFamily="34" charset="0"/>
              </a:rPr>
              <a:t>If it is 3 off she gets 1 point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sz="2800" b="0" i="0" u="none" strike="noStrike" cap="none" normalizeH="0" baseline="0" dirty="0">
                <a:ln>
                  <a:noFill/>
                </a:ln>
                <a:solidFill>
                  <a:schemeClr val="tx1"/>
                </a:solidFill>
                <a:effectLst/>
                <a:latin typeface="Arial" panose="020B0604020202020204" pitchFamily="34" charset="0"/>
              </a:rPr>
              <a:t>Otherwise zero points.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IT" sz="2800" dirty="0">
              <a:latin typeface="Arial" panose="020B0604020202020204" pitchFamily="34" charset="0"/>
            </a:endParaRPr>
          </a:p>
        </p:txBody>
      </p:sp>
      <p:sp>
        <p:nvSpPr>
          <p:cNvPr id="6" name="TextBox 5">
            <a:extLst>
              <a:ext uri="{FF2B5EF4-FFF2-40B4-BE49-F238E27FC236}">
                <a16:creationId xmlns:a16="http://schemas.microsoft.com/office/drawing/2014/main" id="{B999939F-06C7-66E5-53B8-C7FD21764AE0}"/>
              </a:ext>
            </a:extLst>
          </p:cNvPr>
          <p:cNvSpPr txBox="1"/>
          <p:nvPr/>
        </p:nvSpPr>
        <p:spPr>
          <a:xfrm>
            <a:off x="486932" y="163573"/>
            <a:ext cx="5202258" cy="646331"/>
          </a:xfrm>
          <a:prstGeom prst="rect">
            <a:avLst/>
          </a:prstGeom>
          <a:noFill/>
        </p:spPr>
        <p:txBody>
          <a:bodyPr wrap="none" rtlCol="0">
            <a:spAutoFit/>
          </a:bodyPr>
          <a:lstStyle/>
          <a:p>
            <a:r>
              <a:rPr lang="en-IT" sz="3600" b="1" dirty="0">
                <a:solidFill>
                  <a:srgbClr val="FF0000"/>
                </a:solidFill>
              </a:rPr>
              <a:t>Galton Board: how to play</a:t>
            </a:r>
          </a:p>
        </p:txBody>
      </p:sp>
    </p:spTree>
    <p:extLst>
      <p:ext uri="{BB962C8B-B14F-4D97-AF65-F5344CB8AC3E}">
        <p14:creationId xmlns:p14="http://schemas.microsoft.com/office/powerpoint/2010/main" val="189371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C43F930-5F55-BFDB-F609-DFEA82842578}"/>
              </a:ext>
            </a:extLst>
          </p:cNvPr>
          <p:cNvSpPr>
            <a:spLocks noGrp="1"/>
          </p:cNvSpPr>
          <p:nvPr>
            <p:ph idx="1"/>
          </p:nvPr>
        </p:nvSpPr>
        <p:spPr>
          <a:xfrm>
            <a:off x="584812" y="823090"/>
            <a:ext cx="10515600" cy="4351338"/>
          </a:xfrm>
        </p:spPr>
        <p:txBody>
          <a:bodyPr>
            <a:normAutofit fontScale="9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IT" sz="2800" dirty="0">
                <a:latin typeface="Arial" panose="020B0604020202020204" pitchFamily="34" charset="0"/>
              </a:rPr>
              <a:t>Then l</a:t>
            </a:r>
            <a:r>
              <a:rPr kumimoji="0" lang="en-US" altLang="en-IT" sz="2800" b="0" i="0" u="none" strike="noStrike" cap="none" normalizeH="0" baseline="0" dirty="0">
                <a:ln>
                  <a:noFill/>
                </a:ln>
                <a:solidFill>
                  <a:schemeClr val="tx1"/>
                </a:solidFill>
                <a:effectLst/>
                <a:latin typeface="Arial" panose="020B0604020202020204" pitchFamily="34" charset="0"/>
              </a:rPr>
              <a:t>et a </a:t>
            </a:r>
            <a:r>
              <a:rPr kumimoji="0" lang="en-US" altLang="en-IT" sz="2800" b="0" i="0" u="none" strike="noStrike" cap="none" normalizeH="0" baseline="0" dirty="0">
                <a:ln>
                  <a:noFill/>
                </a:ln>
                <a:solidFill>
                  <a:srgbClr val="FF0000"/>
                </a:solidFill>
                <a:effectLst/>
                <a:latin typeface="Arial" panose="020B0604020202020204" pitchFamily="34" charset="0"/>
              </a:rPr>
              <a:t>hand full of balls</a:t>
            </a:r>
            <a:r>
              <a:rPr kumimoji="0" lang="en-US" altLang="en-IT" sz="2800" b="0" i="0" u="none" strike="noStrike" cap="none" normalizeH="0" baseline="0" dirty="0">
                <a:ln>
                  <a:noFill/>
                </a:ln>
                <a:solidFill>
                  <a:schemeClr val="tx1"/>
                </a:solidFill>
                <a:effectLst/>
                <a:latin typeface="Arial" panose="020B0604020202020204" pitchFamily="34" charset="0"/>
              </a:rPr>
              <a:t> fall and try to guess how many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sz="2800" b="0" i="0" u="none" strike="noStrike" cap="none" normalizeH="0" baseline="0" dirty="0">
                <a:ln>
                  <a:noFill/>
                </a:ln>
                <a:solidFill>
                  <a:schemeClr val="tx1"/>
                </a:solidFill>
                <a:effectLst/>
                <a:latin typeface="Arial" panose="020B0604020202020204" pitchFamily="34" charset="0"/>
              </a:rPr>
              <a:t>will end in the most lateral boxes (far right or far left).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IT"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sz="2800" b="0" i="0" u="none" strike="noStrike" cap="none" normalizeH="0" baseline="0" dirty="0">
                <a:ln>
                  <a:noFill/>
                </a:ln>
                <a:solidFill>
                  <a:schemeClr val="tx1"/>
                </a:solidFill>
                <a:effectLst/>
                <a:latin typeface="Arial" panose="020B0604020202020204" pitchFamily="34" charset="0"/>
              </a:rPr>
              <a:t>If the kid guessed 10 and no balls en</a:t>
            </a:r>
            <a:r>
              <a:rPr lang="en-US" altLang="en-IT" dirty="0">
                <a:latin typeface="Arial" panose="020B0604020202020204" pitchFamily="34" charset="0"/>
              </a:rPr>
              <a:t>d up in the far right she looses 10 points.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IT"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IT" dirty="0">
                <a:latin typeface="Arial" panose="020B0604020202020204" pitchFamily="34" charset="0"/>
              </a:rPr>
              <a:t>If the kid guessed 10 and 1 ball is in the far right she looses 9 points (10-1). And so on</a:t>
            </a:r>
            <a:endParaRPr kumimoji="0" lang="en-US" altLang="en-IT"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IT" sz="2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IT" sz="2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IT" sz="2800" dirty="0">
                <a:latin typeface="Arial" panose="020B0604020202020204" pitchFamily="34" charset="0"/>
              </a:rPr>
              <a:t>Now let</a:t>
            </a:r>
            <a:r>
              <a:rPr kumimoji="0" lang="en-US" altLang="en-IT" sz="2800" b="0" i="0" u="none" strike="noStrike" cap="none" normalizeH="0" baseline="0" dirty="0">
                <a:ln>
                  <a:noFill/>
                </a:ln>
                <a:solidFill>
                  <a:schemeClr val="tx1"/>
                </a:solidFill>
                <a:effectLst/>
                <a:latin typeface="Arial" panose="020B0604020202020204" pitchFamily="34" charset="0"/>
              </a:rPr>
              <a:t> </a:t>
            </a:r>
            <a:r>
              <a:rPr kumimoji="0" lang="en-US" altLang="en-IT" sz="2800" b="0" i="0" u="none" strike="noStrike" cap="none" normalizeH="0" baseline="0" dirty="0">
                <a:ln>
                  <a:noFill/>
                </a:ln>
                <a:solidFill>
                  <a:srgbClr val="FF0000"/>
                </a:solidFill>
                <a:effectLst/>
                <a:latin typeface="Arial" panose="020B0604020202020204" pitchFamily="34" charset="0"/>
              </a:rPr>
              <a:t>all balls </a:t>
            </a:r>
            <a:r>
              <a:rPr kumimoji="0" lang="en-US" altLang="en-IT" sz="2800" b="0" i="0" u="none" strike="noStrike" cap="none" normalizeH="0" baseline="0" dirty="0">
                <a:ln>
                  <a:noFill/>
                </a:ln>
                <a:solidFill>
                  <a:schemeClr val="tx1"/>
                </a:solidFill>
                <a:effectLst/>
                <a:latin typeface="Arial" panose="020B0604020202020204" pitchFamily="34" charset="0"/>
              </a:rPr>
              <a:t>fall.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IT" sz="2800" dirty="0">
                <a:latin typeface="Arial" panose="020B0604020202020204" pitchFamily="34" charset="0"/>
              </a:rPr>
              <a:t>W</a:t>
            </a:r>
            <a:r>
              <a:rPr kumimoji="0" lang="en-US" altLang="en-IT" sz="2800" b="0" i="0" u="none" strike="noStrike" cap="none" normalizeH="0" baseline="0" dirty="0">
                <a:ln>
                  <a:noFill/>
                </a:ln>
                <a:solidFill>
                  <a:schemeClr val="tx1"/>
                </a:solidFill>
                <a:effectLst/>
                <a:latin typeface="Arial" panose="020B0604020202020204" pitchFamily="34" charset="0"/>
              </a:rPr>
              <a:t>hat do you think will happen?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IT" sz="2800" dirty="0">
                <a:latin typeface="Arial" panose="020B0604020202020204" pitchFamily="34" charset="0"/>
              </a:rPr>
              <a:t>Can we predict where they will end up?</a:t>
            </a:r>
            <a:endParaRPr kumimoji="0" lang="en-US" altLang="en-IT" sz="2800" b="0" i="0" u="none" strike="noStrike" cap="none" normalizeH="0" baseline="0" dirty="0">
              <a:ln>
                <a:noFill/>
              </a:ln>
              <a:solidFill>
                <a:schemeClr val="tx1"/>
              </a:solidFill>
              <a:effectLst/>
              <a:latin typeface="Arial" panose="020B0604020202020204" pitchFamily="34" charset="0"/>
            </a:endParaRPr>
          </a:p>
          <a:p>
            <a:pPr marL="0" indent="0">
              <a:buNone/>
            </a:pPr>
            <a:endParaRPr lang="it-IT" dirty="0"/>
          </a:p>
        </p:txBody>
      </p:sp>
    </p:spTree>
    <p:extLst>
      <p:ext uri="{BB962C8B-B14F-4D97-AF65-F5344CB8AC3E}">
        <p14:creationId xmlns:p14="http://schemas.microsoft.com/office/powerpoint/2010/main" val="223541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997B311-1634-400A-2A84-E0CC396F8EBB}"/>
              </a:ext>
            </a:extLst>
          </p:cNvPr>
          <p:cNvSpPr>
            <a:spLocks noChangeArrowheads="1"/>
          </p:cNvSpPr>
          <p:nvPr/>
        </p:nvSpPr>
        <p:spPr bwMode="auto">
          <a:xfrm>
            <a:off x="403761" y="1161000"/>
            <a:ext cx="11133561"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IT" sz="20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B</a:t>
            </a:r>
            <a:r>
              <a:rPr kumimoji="0" lang="en-US" altLang="en-IT" sz="20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alls fall in a disordered and chaotic way but, as if by magic,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sz="20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at the base they are channeled into different boxes ALWAYS forming the profile of a “bell”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sz="20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known as the Gaussian or Normal or bell-shaped distribution.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IT" sz="20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sz="2000" b="1" i="0" u="none" strike="noStrike" cap="none" normalizeH="0" baseline="0" dirty="0">
                <a:ln>
                  <a:noFill/>
                </a:ln>
                <a:solidFill>
                  <a:srgbClr val="FF0000"/>
                </a:solidFill>
                <a:effectLst/>
                <a:latin typeface="Calibri" panose="020F0502020204030204" pitchFamily="34" charset="0"/>
                <a:ea typeface="Arial Unicode MS" panose="020B0604020202020204" pitchFamily="34" charset="-128"/>
                <a:cs typeface="Arial Unicode MS" panose="020B0604020202020204" pitchFamily="34" charset="-128"/>
              </a:rPr>
              <a:t>How is this regularity justified/achieved?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IT" sz="20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sz="20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On each peg the single ball can "decide" to bounce to the right or to the left.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sz="20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If the ball "wanted" to go to the last box on the right, it should "decide" to always bounce to the right.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sz="20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In other words, there is only one path that would take the ball to the far right box.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sz="20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The same is true for the last box on the left.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IT" sz="20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sz="20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Instead, there are many more paths that take a ball to the middle boxes.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sz="20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For example, a bounce to the right followed by one to the left and so on bring the ball to the central box.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sz="20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But also: two bounces to the right and two to the left and so on bring the ball to the central box.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sz="20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Generally speaking, it is enough that the number of steps/bounces made to the right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sz="20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is the same as the number of steps made to the left for the ball to end up exactly in the central box. </a:t>
            </a:r>
            <a:endParaRPr kumimoji="0" lang="en-US" altLang="en-IT"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IT"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999939F-06C7-66E5-53B8-C7FD21764AE0}"/>
              </a:ext>
            </a:extLst>
          </p:cNvPr>
          <p:cNvSpPr txBox="1"/>
          <p:nvPr/>
        </p:nvSpPr>
        <p:spPr>
          <a:xfrm>
            <a:off x="403761" y="167020"/>
            <a:ext cx="4342535" cy="523220"/>
          </a:xfrm>
          <a:prstGeom prst="rect">
            <a:avLst/>
          </a:prstGeom>
          <a:noFill/>
        </p:spPr>
        <p:txBody>
          <a:bodyPr wrap="none" rtlCol="0">
            <a:spAutoFit/>
          </a:bodyPr>
          <a:lstStyle/>
          <a:p>
            <a:r>
              <a:rPr lang="en-IT" sz="2800" b="1" dirty="0">
                <a:solidFill>
                  <a:srgbClr val="FF0000"/>
                </a:solidFill>
              </a:rPr>
              <a:t>Galton Board: what to learn</a:t>
            </a:r>
          </a:p>
        </p:txBody>
      </p:sp>
    </p:spTree>
    <p:extLst>
      <p:ext uri="{BB962C8B-B14F-4D97-AF65-F5344CB8AC3E}">
        <p14:creationId xmlns:p14="http://schemas.microsoft.com/office/powerpoint/2010/main" val="203124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9936-B6EF-4633-0057-4DB6440EC3B4}"/>
              </a:ext>
            </a:extLst>
          </p:cNvPr>
          <p:cNvSpPr>
            <a:spLocks noGrp="1"/>
          </p:cNvSpPr>
          <p:nvPr>
            <p:ph type="title"/>
          </p:nvPr>
        </p:nvSpPr>
        <p:spPr>
          <a:xfrm>
            <a:off x="517566" y="1117259"/>
            <a:ext cx="10515600"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pPr>
            <a:r>
              <a:rPr kumimoji="0" lang="en-US" altLang="en-IT" sz="36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If there were only 4 layers of pegs (in your board I think there are 14 layers) the number of paths leading exactly to the central box would be 6 as shown in the last line of Tartaglia's triangle below. Can you find all the possible paths that lead to the central box?</a:t>
            </a:r>
            <a:br>
              <a:rPr kumimoji="0" lang="en-US" altLang="en-IT" sz="3200" b="0" i="0" u="none" strike="noStrike" cap="none" normalizeH="0" baseline="0" dirty="0">
                <a:ln>
                  <a:noFill/>
                </a:ln>
                <a:solidFill>
                  <a:schemeClr val="tx1"/>
                </a:solidFill>
                <a:effectLst/>
              </a:rPr>
            </a:br>
            <a:endParaRPr lang="en-IT" dirty="0"/>
          </a:p>
        </p:txBody>
      </p:sp>
      <p:sp>
        <p:nvSpPr>
          <p:cNvPr id="5" name="Title 1">
            <a:extLst>
              <a:ext uri="{FF2B5EF4-FFF2-40B4-BE49-F238E27FC236}">
                <a16:creationId xmlns:a16="http://schemas.microsoft.com/office/drawing/2014/main" id="{30AFCB57-55C6-781D-55E1-63BBAB3DC1B6}"/>
              </a:ext>
            </a:extLst>
          </p:cNvPr>
          <p:cNvSpPr txBox="1">
            <a:spLocks/>
          </p:cNvSpPr>
          <p:nvPr/>
        </p:nvSpPr>
        <p:spPr>
          <a:xfrm>
            <a:off x="517566" y="4875206"/>
            <a:ext cx="11615738" cy="19283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lang="en-US" altLang="en-IT" sz="53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In the Tartaglia’s triangle each number is the sum of the numbers above it as in the picture.</a:t>
            </a:r>
          </a:p>
          <a:p>
            <a:pPr eaLnBrk="0" fontAlgn="base" hangingPunct="0">
              <a:lnSpc>
                <a:spcPct val="100000"/>
              </a:lnSpc>
              <a:spcAft>
                <a:spcPct val="0"/>
              </a:spcAft>
            </a:pPr>
            <a:r>
              <a:rPr lang="en-US" altLang="en-IT" sz="53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 </a:t>
            </a:r>
          </a:p>
          <a:p>
            <a:pPr eaLnBrk="0" fontAlgn="base" hangingPunct="0">
              <a:lnSpc>
                <a:spcPct val="100000"/>
              </a:lnSpc>
              <a:spcAft>
                <a:spcPct val="0"/>
              </a:spcAft>
            </a:pPr>
            <a:r>
              <a:rPr lang="en-US" altLang="en-IT" sz="53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The Indians knew about this triangle even before the Europeans.</a:t>
            </a:r>
          </a:p>
          <a:p>
            <a:pPr eaLnBrk="0" fontAlgn="base" hangingPunct="0">
              <a:lnSpc>
                <a:spcPct val="100000"/>
              </a:lnSpc>
              <a:spcAft>
                <a:spcPct val="0"/>
              </a:spcAft>
            </a:pPr>
            <a:endParaRPr lang="en-US" altLang="en-IT" sz="53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endParaRPr>
          </a:p>
          <a:p>
            <a:pPr eaLnBrk="0" fontAlgn="base" hangingPunct="0">
              <a:lnSpc>
                <a:spcPct val="100000"/>
              </a:lnSpc>
              <a:spcAft>
                <a:spcPct val="0"/>
              </a:spcAft>
            </a:pPr>
            <a:r>
              <a:rPr lang="en-US" altLang="en-IT" sz="53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Exercise: complete the triangle with more layers</a:t>
            </a:r>
            <a:br>
              <a:rPr lang="en-US" altLang="en-IT" sz="3200" dirty="0"/>
            </a:br>
            <a:endParaRPr lang="en-IT" dirty="0"/>
          </a:p>
        </p:txBody>
      </p:sp>
      <p:pic>
        <p:nvPicPr>
          <p:cNvPr id="2050" name="Picture 2" descr="Triangolo di Tartaglia">
            <a:extLst>
              <a:ext uri="{FF2B5EF4-FFF2-40B4-BE49-F238E27FC236}">
                <a16:creationId xmlns:a16="http://schemas.microsoft.com/office/drawing/2014/main" id="{AFDF1040-0817-D8AE-90FA-137AE9896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801" y="2569421"/>
            <a:ext cx="4102100" cy="19939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0493394A-691C-3FB0-DF37-23463248A3B1}"/>
              </a:ext>
            </a:extLst>
          </p:cNvPr>
          <p:cNvCxnSpPr/>
          <p:nvPr/>
        </p:nvCxnSpPr>
        <p:spPr>
          <a:xfrm>
            <a:off x="2075624" y="3051728"/>
            <a:ext cx="93815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7422905-568A-DC61-5DAC-8723F7B39C10}"/>
              </a:ext>
            </a:extLst>
          </p:cNvPr>
          <p:cNvSpPr txBox="1"/>
          <p:nvPr/>
        </p:nvSpPr>
        <p:spPr>
          <a:xfrm>
            <a:off x="838701" y="2763744"/>
            <a:ext cx="1077667" cy="461665"/>
          </a:xfrm>
          <a:prstGeom prst="rect">
            <a:avLst/>
          </a:prstGeom>
          <a:noFill/>
        </p:spPr>
        <p:txBody>
          <a:bodyPr wrap="none" rtlCol="0">
            <a:spAutoFit/>
          </a:bodyPr>
          <a:lstStyle/>
          <a:p>
            <a:r>
              <a:rPr lang="en-GB" sz="2400" dirty="0"/>
              <a:t>L</a:t>
            </a:r>
            <a:r>
              <a:rPr lang="en-IT" sz="2400" dirty="0"/>
              <a:t>ayer 1</a:t>
            </a:r>
          </a:p>
        </p:txBody>
      </p:sp>
      <p:cxnSp>
        <p:nvCxnSpPr>
          <p:cNvPr id="11" name="Straight Arrow Connector 10">
            <a:extLst>
              <a:ext uri="{FF2B5EF4-FFF2-40B4-BE49-F238E27FC236}">
                <a16:creationId xmlns:a16="http://schemas.microsoft.com/office/drawing/2014/main" id="{1899CD07-D6E9-B738-DFF7-A285A8AEC180}"/>
              </a:ext>
            </a:extLst>
          </p:cNvPr>
          <p:cNvCxnSpPr/>
          <p:nvPr/>
        </p:nvCxnSpPr>
        <p:spPr>
          <a:xfrm>
            <a:off x="2075623" y="3454560"/>
            <a:ext cx="93815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EEEC5FA-4C0E-6068-9CDB-F4DD62F37C63}"/>
              </a:ext>
            </a:extLst>
          </p:cNvPr>
          <p:cNvCxnSpPr/>
          <p:nvPr/>
        </p:nvCxnSpPr>
        <p:spPr>
          <a:xfrm>
            <a:off x="2075623" y="3916225"/>
            <a:ext cx="93815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237029C-7086-23EE-38AC-5BB12EC37E03}"/>
              </a:ext>
            </a:extLst>
          </p:cNvPr>
          <p:cNvCxnSpPr/>
          <p:nvPr/>
        </p:nvCxnSpPr>
        <p:spPr>
          <a:xfrm>
            <a:off x="2075624" y="4413540"/>
            <a:ext cx="93815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1379A06-7427-8752-395F-F90573D8A094}"/>
              </a:ext>
            </a:extLst>
          </p:cNvPr>
          <p:cNvSpPr txBox="1"/>
          <p:nvPr/>
        </p:nvSpPr>
        <p:spPr>
          <a:xfrm>
            <a:off x="838701" y="3223728"/>
            <a:ext cx="1077667" cy="461665"/>
          </a:xfrm>
          <a:prstGeom prst="rect">
            <a:avLst/>
          </a:prstGeom>
          <a:noFill/>
        </p:spPr>
        <p:txBody>
          <a:bodyPr wrap="none" rtlCol="0">
            <a:spAutoFit/>
          </a:bodyPr>
          <a:lstStyle/>
          <a:p>
            <a:r>
              <a:rPr lang="en-GB" sz="2400" dirty="0"/>
              <a:t>L</a:t>
            </a:r>
            <a:r>
              <a:rPr lang="en-IT" sz="2400" dirty="0"/>
              <a:t>ayer 2</a:t>
            </a:r>
          </a:p>
        </p:txBody>
      </p:sp>
      <p:sp>
        <p:nvSpPr>
          <p:cNvPr id="15" name="TextBox 14">
            <a:extLst>
              <a:ext uri="{FF2B5EF4-FFF2-40B4-BE49-F238E27FC236}">
                <a16:creationId xmlns:a16="http://schemas.microsoft.com/office/drawing/2014/main" id="{976C273A-E3B6-4C26-74C1-EA240C590562}"/>
              </a:ext>
            </a:extLst>
          </p:cNvPr>
          <p:cNvSpPr txBox="1"/>
          <p:nvPr/>
        </p:nvSpPr>
        <p:spPr>
          <a:xfrm>
            <a:off x="844089" y="3713969"/>
            <a:ext cx="1077667" cy="461665"/>
          </a:xfrm>
          <a:prstGeom prst="rect">
            <a:avLst/>
          </a:prstGeom>
          <a:noFill/>
        </p:spPr>
        <p:txBody>
          <a:bodyPr wrap="none" rtlCol="0">
            <a:spAutoFit/>
          </a:bodyPr>
          <a:lstStyle/>
          <a:p>
            <a:r>
              <a:rPr lang="en-GB" sz="2400" dirty="0"/>
              <a:t>L</a:t>
            </a:r>
            <a:r>
              <a:rPr lang="en-IT" sz="2400" dirty="0"/>
              <a:t>ayer 3</a:t>
            </a:r>
          </a:p>
        </p:txBody>
      </p:sp>
      <p:sp>
        <p:nvSpPr>
          <p:cNvPr id="16" name="TextBox 15">
            <a:extLst>
              <a:ext uri="{FF2B5EF4-FFF2-40B4-BE49-F238E27FC236}">
                <a16:creationId xmlns:a16="http://schemas.microsoft.com/office/drawing/2014/main" id="{50390E28-601A-1A0D-1225-EBFF2ED90D59}"/>
              </a:ext>
            </a:extLst>
          </p:cNvPr>
          <p:cNvSpPr txBox="1"/>
          <p:nvPr/>
        </p:nvSpPr>
        <p:spPr>
          <a:xfrm>
            <a:off x="829360" y="4208695"/>
            <a:ext cx="1077667" cy="461665"/>
          </a:xfrm>
          <a:prstGeom prst="rect">
            <a:avLst/>
          </a:prstGeom>
          <a:noFill/>
        </p:spPr>
        <p:txBody>
          <a:bodyPr wrap="none" rtlCol="0">
            <a:spAutoFit/>
          </a:bodyPr>
          <a:lstStyle/>
          <a:p>
            <a:r>
              <a:rPr lang="en-GB" sz="2400" dirty="0"/>
              <a:t>L</a:t>
            </a:r>
            <a:r>
              <a:rPr lang="en-IT" sz="2400" dirty="0"/>
              <a:t>ayer 4</a:t>
            </a:r>
          </a:p>
        </p:txBody>
      </p:sp>
      <p:sp>
        <p:nvSpPr>
          <p:cNvPr id="17" name="Oval 16">
            <a:extLst>
              <a:ext uri="{FF2B5EF4-FFF2-40B4-BE49-F238E27FC236}">
                <a16:creationId xmlns:a16="http://schemas.microsoft.com/office/drawing/2014/main" id="{F0E90468-EA1B-6BF6-C22D-E97CE5209D2F}"/>
              </a:ext>
            </a:extLst>
          </p:cNvPr>
          <p:cNvSpPr/>
          <p:nvPr/>
        </p:nvSpPr>
        <p:spPr>
          <a:xfrm>
            <a:off x="5203866" y="4079625"/>
            <a:ext cx="571500" cy="66782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176590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9936-B6EF-4633-0057-4DB6440EC3B4}"/>
              </a:ext>
            </a:extLst>
          </p:cNvPr>
          <p:cNvSpPr>
            <a:spLocks noGrp="1"/>
          </p:cNvSpPr>
          <p:nvPr>
            <p:ph type="title"/>
          </p:nvPr>
        </p:nvSpPr>
        <p:spPr>
          <a:xfrm>
            <a:off x="517566" y="976012"/>
            <a:ext cx="10515600"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pPr>
            <a:r>
              <a:rPr kumimoji="0" lang="en-US" altLang="en-IT" sz="36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If there were only 4 layers of pegs the number of paths leading exactly to the second to last box on the</a:t>
            </a:r>
            <a:r>
              <a:rPr kumimoji="0" lang="en-US" altLang="en-IT" sz="3600" b="0" i="0" u="none" strike="noStrike" cap="none" normalizeH="0" baseline="0" dirty="0">
                <a:ln>
                  <a:noFill/>
                </a:ln>
                <a:solidFill>
                  <a:srgbClr val="FF0000"/>
                </a:solidFill>
                <a:effectLst/>
                <a:latin typeface="Calibri" panose="020F0502020204030204" pitchFamily="34" charset="0"/>
                <a:ea typeface="Arial Unicode MS" panose="020B0604020202020204" pitchFamily="34" charset="-128"/>
                <a:cs typeface="Arial Unicode MS" panose="020B0604020202020204" pitchFamily="34" charset="-128"/>
              </a:rPr>
              <a:t> left </a:t>
            </a:r>
            <a:r>
              <a:rPr kumimoji="0" lang="en-US" altLang="en-IT" sz="36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would be 4 as shown in the last line of Tartaglia's triangle below. </a:t>
            </a:r>
            <a:br>
              <a:rPr kumimoji="0" lang="en-US" altLang="en-IT" sz="36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br>
            <a:r>
              <a:rPr kumimoji="0" lang="en-US" altLang="en-IT" sz="36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Can you find all these paths?</a:t>
            </a:r>
            <a:br>
              <a:rPr kumimoji="0" lang="en-US" altLang="en-IT" sz="3200" b="0" i="0" u="none" strike="noStrike" cap="none" normalizeH="0" baseline="0" dirty="0">
                <a:ln>
                  <a:noFill/>
                </a:ln>
                <a:solidFill>
                  <a:schemeClr val="tx1"/>
                </a:solidFill>
                <a:effectLst/>
              </a:rPr>
            </a:br>
            <a:endParaRPr lang="en-IT" dirty="0"/>
          </a:p>
        </p:txBody>
      </p:sp>
      <p:sp>
        <p:nvSpPr>
          <p:cNvPr id="5" name="Title 1">
            <a:extLst>
              <a:ext uri="{FF2B5EF4-FFF2-40B4-BE49-F238E27FC236}">
                <a16:creationId xmlns:a16="http://schemas.microsoft.com/office/drawing/2014/main" id="{30AFCB57-55C6-781D-55E1-63BBAB3DC1B6}"/>
              </a:ext>
            </a:extLst>
          </p:cNvPr>
          <p:cNvSpPr txBox="1">
            <a:spLocks/>
          </p:cNvSpPr>
          <p:nvPr/>
        </p:nvSpPr>
        <p:spPr>
          <a:xfrm>
            <a:off x="517566" y="5201074"/>
            <a:ext cx="11615738" cy="1669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lang="en-IT" sz="3200" dirty="0"/>
              <a:t>And what is the number of paths leading to the </a:t>
            </a:r>
            <a:r>
              <a:rPr kumimoji="0" lang="en-US" altLang="en-IT" sz="32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second to last box on the </a:t>
            </a:r>
            <a:r>
              <a:rPr kumimoji="0" lang="en-US" altLang="en-IT" sz="3200" b="0" i="0" u="none" strike="noStrike" cap="none" normalizeH="0" baseline="0" dirty="0">
                <a:ln>
                  <a:noFill/>
                </a:ln>
                <a:solidFill>
                  <a:srgbClr val="00B0F0"/>
                </a:solidFill>
                <a:effectLst/>
                <a:latin typeface="Calibri" panose="020F0502020204030204" pitchFamily="34" charset="0"/>
                <a:ea typeface="Arial Unicode MS" panose="020B0604020202020204" pitchFamily="34" charset="-128"/>
                <a:cs typeface="Arial Unicode MS" panose="020B0604020202020204" pitchFamily="34" charset="-128"/>
              </a:rPr>
              <a:t>right</a:t>
            </a:r>
            <a:r>
              <a:rPr kumimoji="0" lang="en-US" altLang="en-IT" sz="3200" b="0" i="0" u="none" strike="noStrike" cap="none" normalizeH="0" baseline="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a:t>
            </a:r>
          </a:p>
          <a:p>
            <a:pPr eaLnBrk="0" fontAlgn="base" hangingPunct="0">
              <a:lnSpc>
                <a:spcPct val="100000"/>
              </a:lnSpc>
              <a:spcAft>
                <a:spcPct val="0"/>
              </a:spcAft>
            </a:pPr>
            <a:r>
              <a:rPr lang="en-IT" sz="3200" dirty="0"/>
              <a:t>There are interesting simmetries! </a:t>
            </a:r>
          </a:p>
        </p:txBody>
      </p:sp>
      <p:pic>
        <p:nvPicPr>
          <p:cNvPr id="2050" name="Picture 2" descr="Triangolo di Tartaglia">
            <a:extLst>
              <a:ext uri="{FF2B5EF4-FFF2-40B4-BE49-F238E27FC236}">
                <a16:creationId xmlns:a16="http://schemas.microsoft.com/office/drawing/2014/main" id="{AFDF1040-0817-D8AE-90FA-137AE9896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051" y="2562526"/>
            <a:ext cx="4102100" cy="19939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0493394A-691C-3FB0-DF37-23463248A3B1}"/>
              </a:ext>
            </a:extLst>
          </p:cNvPr>
          <p:cNvCxnSpPr/>
          <p:nvPr/>
        </p:nvCxnSpPr>
        <p:spPr>
          <a:xfrm>
            <a:off x="2075624" y="3051728"/>
            <a:ext cx="93815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7422905-568A-DC61-5DAC-8723F7B39C10}"/>
              </a:ext>
            </a:extLst>
          </p:cNvPr>
          <p:cNvSpPr txBox="1"/>
          <p:nvPr/>
        </p:nvSpPr>
        <p:spPr>
          <a:xfrm>
            <a:off x="838701" y="2763744"/>
            <a:ext cx="1077667" cy="461665"/>
          </a:xfrm>
          <a:prstGeom prst="rect">
            <a:avLst/>
          </a:prstGeom>
          <a:noFill/>
        </p:spPr>
        <p:txBody>
          <a:bodyPr wrap="none" rtlCol="0">
            <a:spAutoFit/>
          </a:bodyPr>
          <a:lstStyle/>
          <a:p>
            <a:r>
              <a:rPr lang="en-GB" sz="2400" dirty="0"/>
              <a:t>L</a:t>
            </a:r>
            <a:r>
              <a:rPr lang="en-IT" sz="2400" dirty="0"/>
              <a:t>ayer 1</a:t>
            </a:r>
          </a:p>
        </p:txBody>
      </p:sp>
      <p:cxnSp>
        <p:nvCxnSpPr>
          <p:cNvPr id="11" name="Straight Arrow Connector 10">
            <a:extLst>
              <a:ext uri="{FF2B5EF4-FFF2-40B4-BE49-F238E27FC236}">
                <a16:creationId xmlns:a16="http://schemas.microsoft.com/office/drawing/2014/main" id="{1899CD07-D6E9-B738-DFF7-A285A8AEC180}"/>
              </a:ext>
            </a:extLst>
          </p:cNvPr>
          <p:cNvCxnSpPr/>
          <p:nvPr/>
        </p:nvCxnSpPr>
        <p:spPr>
          <a:xfrm>
            <a:off x="2075623" y="3454560"/>
            <a:ext cx="93815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EEEC5FA-4C0E-6068-9CDB-F4DD62F37C63}"/>
              </a:ext>
            </a:extLst>
          </p:cNvPr>
          <p:cNvCxnSpPr/>
          <p:nvPr/>
        </p:nvCxnSpPr>
        <p:spPr>
          <a:xfrm>
            <a:off x="2075623" y="3916225"/>
            <a:ext cx="93815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237029C-7086-23EE-38AC-5BB12EC37E03}"/>
              </a:ext>
            </a:extLst>
          </p:cNvPr>
          <p:cNvCxnSpPr/>
          <p:nvPr/>
        </p:nvCxnSpPr>
        <p:spPr>
          <a:xfrm>
            <a:off x="2075624" y="4413540"/>
            <a:ext cx="93815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1379A06-7427-8752-395F-F90573D8A094}"/>
              </a:ext>
            </a:extLst>
          </p:cNvPr>
          <p:cNvSpPr txBox="1"/>
          <p:nvPr/>
        </p:nvSpPr>
        <p:spPr>
          <a:xfrm>
            <a:off x="838701" y="3223728"/>
            <a:ext cx="1077667" cy="461665"/>
          </a:xfrm>
          <a:prstGeom prst="rect">
            <a:avLst/>
          </a:prstGeom>
          <a:noFill/>
        </p:spPr>
        <p:txBody>
          <a:bodyPr wrap="none" rtlCol="0">
            <a:spAutoFit/>
          </a:bodyPr>
          <a:lstStyle/>
          <a:p>
            <a:r>
              <a:rPr lang="en-GB" sz="2400" dirty="0"/>
              <a:t>L</a:t>
            </a:r>
            <a:r>
              <a:rPr lang="en-IT" sz="2400" dirty="0"/>
              <a:t>ayer 2</a:t>
            </a:r>
          </a:p>
        </p:txBody>
      </p:sp>
      <p:sp>
        <p:nvSpPr>
          <p:cNvPr id="15" name="TextBox 14">
            <a:extLst>
              <a:ext uri="{FF2B5EF4-FFF2-40B4-BE49-F238E27FC236}">
                <a16:creationId xmlns:a16="http://schemas.microsoft.com/office/drawing/2014/main" id="{976C273A-E3B6-4C26-74C1-EA240C590562}"/>
              </a:ext>
            </a:extLst>
          </p:cNvPr>
          <p:cNvSpPr txBox="1"/>
          <p:nvPr/>
        </p:nvSpPr>
        <p:spPr>
          <a:xfrm>
            <a:off x="844089" y="3713969"/>
            <a:ext cx="1077667" cy="461665"/>
          </a:xfrm>
          <a:prstGeom prst="rect">
            <a:avLst/>
          </a:prstGeom>
          <a:noFill/>
        </p:spPr>
        <p:txBody>
          <a:bodyPr wrap="none" rtlCol="0">
            <a:spAutoFit/>
          </a:bodyPr>
          <a:lstStyle/>
          <a:p>
            <a:r>
              <a:rPr lang="en-GB" sz="2400" dirty="0"/>
              <a:t>L</a:t>
            </a:r>
            <a:r>
              <a:rPr lang="en-IT" sz="2400" dirty="0"/>
              <a:t>ayer 3</a:t>
            </a:r>
          </a:p>
        </p:txBody>
      </p:sp>
      <p:sp>
        <p:nvSpPr>
          <p:cNvPr id="16" name="TextBox 15">
            <a:extLst>
              <a:ext uri="{FF2B5EF4-FFF2-40B4-BE49-F238E27FC236}">
                <a16:creationId xmlns:a16="http://schemas.microsoft.com/office/drawing/2014/main" id="{50390E28-601A-1A0D-1225-EBFF2ED90D59}"/>
              </a:ext>
            </a:extLst>
          </p:cNvPr>
          <p:cNvSpPr txBox="1"/>
          <p:nvPr/>
        </p:nvSpPr>
        <p:spPr>
          <a:xfrm>
            <a:off x="829360" y="4208695"/>
            <a:ext cx="1077667" cy="461665"/>
          </a:xfrm>
          <a:prstGeom prst="rect">
            <a:avLst/>
          </a:prstGeom>
          <a:noFill/>
        </p:spPr>
        <p:txBody>
          <a:bodyPr wrap="none" rtlCol="0">
            <a:spAutoFit/>
          </a:bodyPr>
          <a:lstStyle/>
          <a:p>
            <a:r>
              <a:rPr lang="en-GB" sz="2400" dirty="0"/>
              <a:t>L</a:t>
            </a:r>
            <a:r>
              <a:rPr lang="en-IT" sz="2400" dirty="0"/>
              <a:t>ayer 4</a:t>
            </a:r>
          </a:p>
        </p:txBody>
      </p:sp>
      <p:sp>
        <p:nvSpPr>
          <p:cNvPr id="3" name="Oval 2">
            <a:extLst>
              <a:ext uri="{FF2B5EF4-FFF2-40B4-BE49-F238E27FC236}">
                <a16:creationId xmlns:a16="http://schemas.microsoft.com/office/drawing/2014/main" id="{0109D1DC-6A97-A265-18DB-4D8BF20E38DB}"/>
              </a:ext>
            </a:extLst>
          </p:cNvPr>
          <p:cNvSpPr/>
          <p:nvPr/>
        </p:nvSpPr>
        <p:spPr>
          <a:xfrm>
            <a:off x="3999049" y="4074514"/>
            <a:ext cx="571500" cy="66782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4" name="Oval 3">
            <a:extLst>
              <a:ext uri="{FF2B5EF4-FFF2-40B4-BE49-F238E27FC236}">
                <a16:creationId xmlns:a16="http://schemas.microsoft.com/office/drawing/2014/main" id="{C8D4908F-8E99-4E0D-6F63-A55CB8AC796A}"/>
              </a:ext>
            </a:extLst>
          </p:cNvPr>
          <p:cNvSpPr/>
          <p:nvPr/>
        </p:nvSpPr>
        <p:spPr>
          <a:xfrm>
            <a:off x="5902370" y="4046435"/>
            <a:ext cx="571500" cy="667829"/>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21342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D460A5-7FE1-51DE-3405-59D82467306E}"/>
              </a:ext>
            </a:extLst>
          </p:cNvPr>
          <p:cNvSpPr>
            <a:spLocks noGrp="1"/>
          </p:cNvSpPr>
          <p:nvPr>
            <p:ph type="title"/>
          </p:nvPr>
        </p:nvSpPr>
        <p:spPr>
          <a:xfrm>
            <a:off x="838200" y="125489"/>
            <a:ext cx="10515600" cy="1325563"/>
          </a:xfrm>
        </p:spPr>
        <p:txBody>
          <a:bodyPr/>
          <a:lstStyle/>
          <a:p>
            <a:r>
              <a:rPr lang="it-IT" b="1" dirty="0" err="1">
                <a:solidFill>
                  <a:srgbClr val="FF0000"/>
                </a:solidFill>
              </a:rPr>
              <a:t>What</a:t>
            </a:r>
            <a:r>
              <a:rPr lang="it-IT" b="1" dirty="0">
                <a:solidFill>
                  <a:srgbClr val="FF0000"/>
                </a:solidFill>
              </a:rPr>
              <a:t> do </a:t>
            </a:r>
            <a:r>
              <a:rPr lang="it-IT" b="1" dirty="0" err="1">
                <a:solidFill>
                  <a:srgbClr val="FF0000"/>
                </a:solidFill>
              </a:rPr>
              <a:t>we</a:t>
            </a:r>
            <a:r>
              <a:rPr lang="it-IT" b="1" dirty="0">
                <a:solidFill>
                  <a:srgbClr val="FF0000"/>
                </a:solidFill>
              </a:rPr>
              <a:t> </a:t>
            </a:r>
            <a:r>
              <a:rPr lang="it-IT" b="1" dirty="0" err="1">
                <a:solidFill>
                  <a:srgbClr val="FF0000"/>
                </a:solidFill>
              </a:rPr>
              <a:t>learn</a:t>
            </a:r>
            <a:r>
              <a:rPr lang="it-IT" b="1" dirty="0">
                <a:solidFill>
                  <a:srgbClr val="FF0000"/>
                </a:solidFill>
              </a:rPr>
              <a:t> for </a:t>
            </a:r>
            <a:r>
              <a:rPr lang="it-IT" b="1" dirty="0" err="1">
                <a:solidFill>
                  <a:srgbClr val="FF0000"/>
                </a:solidFill>
              </a:rPr>
              <a:t>real</a:t>
            </a:r>
            <a:r>
              <a:rPr lang="it-IT" b="1" dirty="0">
                <a:solidFill>
                  <a:srgbClr val="FF0000"/>
                </a:solidFill>
              </a:rPr>
              <a:t> file?</a:t>
            </a:r>
          </a:p>
        </p:txBody>
      </p:sp>
      <p:sp>
        <p:nvSpPr>
          <p:cNvPr id="3" name="Segnaposto contenuto 2">
            <a:extLst>
              <a:ext uri="{FF2B5EF4-FFF2-40B4-BE49-F238E27FC236}">
                <a16:creationId xmlns:a16="http://schemas.microsoft.com/office/drawing/2014/main" id="{84697A36-28DF-F632-9846-7BB770170075}"/>
              </a:ext>
            </a:extLst>
          </p:cNvPr>
          <p:cNvSpPr>
            <a:spLocks noGrp="1"/>
          </p:cNvSpPr>
          <p:nvPr>
            <p:ph idx="1"/>
          </p:nvPr>
        </p:nvSpPr>
        <p:spPr>
          <a:xfrm>
            <a:off x="717015" y="1451052"/>
            <a:ext cx="10515600" cy="5103984"/>
          </a:xfrm>
        </p:spPr>
        <p:txBody>
          <a:bodyPr>
            <a:normAutofit lnSpcReduction="10000"/>
          </a:bodyPr>
          <a:lstStyle/>
          <a:p>
            <a:r>
              <a:rPr lang="it-IT" dirty="0" err="1"/>
              <a:t>Each</a:t>
            </a:r>
            <a:r>
              <a:rPr lang="it-IT" dirty="0"/>
              <a:t> </a:t>
            </a:r>
            <a:r>
              <a:rPr lang="it-IT" dirty="0" err="1"/>
              <a:t>ball</a:t>
            </a:r>
            <a:r>
              <a:rPr lang="it-IT" dirty="0"/>
              <a:t> can be </a:t>
            </a:r>
            <a:r>
              <a:rPr lang="it-IT" dirty="0" err="1"/>
              <a:t>considered</a:t>
            </a:r>
            <a:r>
              <a:rPr lang="it-IT" dirty="0"/>
              <a:t> </a:t>
            </a:r>
            <a:r>
              <a:rPr lang="it-IT" dirty="0" err="1"/>
              <a:t>as</a:t>
            </a:r>
            <a:r>
              <a:rPr lang="it-IT" dirty="0"/>
              <a:t> a </a:t>
            </a:r>
            <a:r>
              <a:rPr lang="it-IT" dirty="0" err="1"/>
              <a:t>person</a:t>
            </a:r>
            <a:endParaRPr lang="it-IT" dirty="0"/>
          </a:p>
          <a:p>
            <a:r>
              <a:rPr lang="it-IT" dirty="0" err="1"/>
              <a:t>When</a:t>
            </a:r>
            <a:r>
              <a:rPr lang="it-IT" dirty="0"/>
              <a:t> people take </a:t>
            </a:r>
            <a:r>
              <a:rPr lang="it-IT" dirty="0" err="1"/>
              <a:t>binary</a:t>
            </a:r>
            <a:r>
              <a:rPr lang="it-IT" dirty="0"/>
              <a:t> </a:t>
            </a:r>
            <a:r>
              <a:rPr lang="it-IT" dirty="0" err="1"/>
              <a:t>decisions</a:t>
            </a:r>
            <a:r>
              <a:rPr lang="it-IT" dirty="0"/>
              <a:t> (with </a:t>
            </a:r>
            <a:r>
              <a:rPr lang="it-IT" dirty="0" err="1"/>
              <a:t>only</a:t>
            </a:r>
            <a:r>
              <a:rPr lang="it-IT" dirty="0"/>
              <a:t> 2 </a:t>
            </a:r>
            <a:r>
              <a:rPr lang="it-IT" dirty="0" err="1"/>
              <a:t>possible</a:t>
            </a:r>
            <a:r>
              <a:rPr lang="it-IT" dirty="0"/>
              <a:t> options like vote or </a:t>
            </a:r>
            <a:r>
              <a:rPr lang="it-IT" dirty="0" err="1"/>
              <a:t>not</a:t>
            </a:r>
            <a:r>
              <a:rPr lang="it-IT" dirty="0"/>
              <a:t> vote, go to school or </a:t>
            </a:r>
            <a:r>
              <a:rPr lang="it-IT" dirty="0" err="1"/>
              <a:t>not</a:t>
            </a:r>
            <a:r>
              <a:rPr lang="it-IT" dirty="0"/>
              <a:t> go to school, travel or </a:t>
            </a:r>
            <a:r>
              <a:rPr lang="it-IT" dirty="0" err="1"/>
              <a:t>not</a:t>
            </a:r>
            <a:r>
              <a:rPr lang="it-IT" dirty="0"/>
              <a:t> travel) </a:t>
            </a:r>
            <a:r>
              <a:rPr lang="it-IT" dirty="0" err="1"/>
              <a:t>they</a:t>
            </a:r>
            <a:r>
              <a:rPr lang="it-IT" dirty="0"/>
              <a:t> act like a </a:t>
            </a:r>
            <a:r>
              <a:rPr lang="it-IT" dirty="0" err="1"/>
              <a:t>ball</a:t>
            </a:r>
            <a:r>
              <a:rPr lang="it-IT" dirty="0"/>
              <a:t> </a:t>
            </a:r>
            <a:r>
              <a:rPr lang="it-IT" dirty="0" err="1"/>
              <a:t>that</a:t>
            </a:r>
            <a:r>
              <a:rPr lang="it-IT" dirty="0"/>
              <a:t> «</a:t>
            </a:r>
            <a:r>
              <a:rPr lang="it-IT" dirty="0" err="1"/>
              <a:t>decides</a:t>
            </a:r>
            <a:r>
              <a:rPr lang="it-IT" dirty="0"/>
              <a:t>» to go </a:t>
            </a:r>
            <a:r>
              <a:rPr lang="it-IT" dirty="0" err="1"/>
              <a:t>right</a:t>
            </a:r>
            <a:r>
              <a:rPr lang="it-IT" dirty="0"/>
              <a:t> or </a:t>
            </a:r>
            <a:r>
              <a:rPr lang="it-IT" dirty="0" err="1"/>
              <a:t>left</a:t>
            </a:r>
            <a:endParaRPr lang="it-IT" dirty="0"/>
          </a:p>
          <a:p>
            <a:pPr marL="0" indent="0">
              <a:buNone/>
            </a:pPr>
            <a:endParaRPr lang="it-IT" dirty="0"/>
          </a:p>
          <a:p>
            <a:r>
              <a:rPr lang="it-IT" dirty="0" err="1"/>
              <a:t>If</a:t>
            </a:r>
            <a:r>
              <a:rPr lang="it-IT" dirty="0"/>
              <a:t> the </a:t>
            </a:r>
            <a:r>
              <a:rPr lang="it-IT" dirty="0" err="1"/>
              <a:t>decisions</a:t>
            </a:r>
            <a:r>
              <a:rPr lang="it-IT" dirty="0"/>
              <a:t> of people are </a:t>
            </a:r>
            <a:r>
              <a:rPr lang="it-IT" dirty="0" err="1"/>
              <a:t>independent</a:t>
            </a:r>
            <a:r>
              <a:rPr lang="it-IT" dirty="0"/>
              <a:t> from </a:t>
            </a:r>
            <a:r>
              <a:rPr lang="it-IT" dirty="0" err="1"/>
              <a:t>each</a:t>
            </a:r>
            <a:r>
              <a:rPr lang="it-IT" dirty="0"/>
              <a:t> </a:t>
            </a:r>
            <a:r>
              <a:rPr lang="it-IT" dirty="0" err="1"/>
              <a:t>other</a:t>
            </a:r>
            <a:r>
              <a:rPr lang="it-IT" dirty="0"/>
              <a:t> </a:t>
            </a:r>
            <a:r>
              <a:rPr lang="it-IT" dirty="0" err="1"/>
              <a:t>then</a:t>
            </a:r>
            <a:r>
              <a:rPr lang="it-IT" dirty="0"/>
              <a:t> </a:t>
            </a:r>
            <a:r>
              <a:rPr lang="it-IT" dirty="0" err="1"/>
              <a:t>we</a:t>
            </a:r>
            <a:r>
              <a:rPr lang="it-IT" dirty="0"/>
              <a:t> can study the </a:t>
            </a:r>
            <a:r>
              <a:rPr lang="it-IT" dirty="0" err="1"/>
              <a:t>outcome</a:t>
            </a:r>
            <a:r>
              <a:rPr lang="it-IT" dirty="0"/>
              <a:t> of </a:t>
            </a:r>
            <a:r>
              <a:rPr lang="it-IT" dirty="0" err="1"/>
              <a:t>many</a:t>
            </a:r>
            <a:r>
              <a:rPr lang="it-IT" dirty="0"/>
              <a:t> </a:t>
            </a:r>
            <a:r>
              <a:rPr lang="it-IT" dirty="0" err="1"/>
              <a:t>such</a:t>
            </a:r>
            <a:r>
              <a:rPr lang="it-IT" dirty="0"/>
              <a:t> </a:t>
            </a:r>
            <a:r>
              <a:rPr lang="it-IT" dirty="0" err="1"/>
              <a:t>decisions</a:t>
            </a:r>
            <a:r>
              <a:rPr lang="it-IT" dirty="0"/>
              <a:t> </a:t>
            </a:r>
            <a:r>
              <a:rPr lang="it-IT" dirty="0" err="1"/>
              <a:t>taken</a:t>
            </a:r>
            <a:r>
              <a:rPr lang="it-IT" dirty="0"/>
              <a:t> by </a:t>
            </a:r>
            <a:r>
              <a:rPr lang="it-IT" dirty="0" err="1"/>
              <a:t>many</a:t>
            </a:r>
            <a:r>
              <a:rPr lang="it-IT" dirty="0"/>
              <a:t> people </a:t>
            </a:r>
            <a:r>
              <a:rPr lang="it-IT" dirty="0" err="1"/>
              <a:t>using</a:t>
            </a:r>
            <a:r>
              <a:rPr lang="it-IT" dirty="0"/>
              <a:t> the </a:t>
            </a:r>
            <a:r>
              <a:rPr lang="it-IT" dirty="0" err="1"/>
              <a:t>Gaussian</a:t>
            </a:r>
            <a:r>
              <a:rPr lang="it-IT" dirty="0"/>
              <a:t> curve</a:t>
            </a:r>
          </a:p>
          <a:p>
            <a:pPr marL="0" indent="0">
              <a:buNone/>
            </a:pPr>
            <a:endParaRPr lang="it-IT" dirty="0"/>
          </a:p>
          <a:p>
            <a:r>
              <a:rPr lang="it-IT" b="0" i="0" u="none" strike="noStrike" dirty="0">
                <a:solidFill>
                  <a:srgbClr val="374151"/>
                </a:solidFill>
                <a:effectLst/>
                <a:latin typeface="Söhne"/>
              </a:rPr>
              <a:t>Carl Friedrich Gauss </a:t>
            </a:r>
            <a:r>
              <a:rPr lang="it-IT" b="0" i="0" u="none" strike="noStrike" dirty="0" err="1">
                <a:solidFill>
                  <a:srgbClr val="374151"/>
                </a:solidFill>
                <a:effectLst/>
                <a:latin typeface="Söhne"/>
              </a:rPr>
              <a:t>was</a:t>
            </a:r>
            <a:r>
              <a:rPr lang="it-IT" b="0" i="0" u="none" strike="noStrike" dirty="0">
                <a:solidFill>
                  <a:srgbClr val="374151"/>
                </a:solidFill>
                <a:effectLst/>
                <a:latin typeface="Söhne"/>
              </a:rPr>
              <a:t> a German </a:t>
            </a:r>
            <a:r>
              <a:rPr lang="it-IT" b="0" i="0" u="none" strike="noStrike" dirty="0" err="1">
                <a:solidFill>
                  <a:srgbClr val="374151"/>
                </a:solidFill>
                <a:effectLst/>
                <a:latin typeface="Söhne"/>
              </a:rPr>
              <a:t>mathematician</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physicist</a:t>
            </a:r>
            <a:r>
              <a:rPr lang="it-IT" b="0" i="0" u="none" strike="noStrike" dirty="0">
                <a:solidFill>
                  <a:srgbClr val="374151"/>
                </a:solidFill>
                <a:effectLst/>
                <a:latin typeface="Söhne"/>
              </a:rPr>
              <a:t>, and </a:t>
            </a:r>
            <a:r>
              <a:rPr lang="it-IT" b="0" i="0" u="none" strike="noStrike" dirty="0" err="1">
                <a:solidFill>
                  <a:srgbClr val="374151"/>
                </a:solidFill>
                <a:effectLst/>
                <a:latin typeface="Söhne"/>
              </a:rPr>
              <a:t>astronomer</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who</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lived</a:t>
            </a:r>
            <a:r>
              <a:rPr lang="it-IT" b="0" i="0" u="none" strike="noStrike" dirty="0">
                <a:solidFill>
                  <a:srgbClr val="374151"/>
                </a:solidFill>
                <a:effectLst/>
                <a:latin typeface="Söhne"/>
              </a:rPr>
              <a:t> from 1777 to 1855. He </a:t>
            </a:r>
            <a:r>
              <a:rPr lang="it-IT" b="0" i="0" u="none" strike="noStrike" dirty="0" err="1">
                <a:solidFill>
                  <a:srgbClr val="374151"/>
                </a:solidFill>
                <a:effectLst/>
                <a:latin typeface="Söhne"/>
              </a:rPr>
              <a:t>is</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considered</a:t>
            </a:r>
            <a:r>
              <a:rPr lang="it-IT" b="0" i="0" u="none" strike="noStrike" dirty="0">
                <a:solidFill>
                  <a:srgbClr val="374151"/>
                </a:solidFill>
                <a:effectLst/>
                <a:latin typeface="Söhne"/>
              </a:rPr>
              <a:t> to be one of the </a:t>
            </a:r>
            <a:r>
              <a:rPr lang="it-IT" b="0" i="0" u="none" strike="noStrike" dirty="0" err="1">
                <a:solidFill>
                  <a:srgbClr val="374151"/>
                </a:solidFill>
                <a:effectLst/>
                <a:latin typeface="Söhne"/>
              </a:rPr>
              <a:t>greatest</a:t>
            </a:r>
            <a:r>
              <a:rPr lang="it-IT" b="0" i="0" u="none" strike="noStrike" dirty="0">
                <a:solidFill>
                  <a:srgbClr val="374151"/>
                </a:solidFill>
                <a:effectLst/>
                <a:latin typeface="Söhne"/>
              </a:rPr>
              <a:t> </a:t>
            </a:r>
            <a:r>
              <a:rPr lang="it-IT" b="0" i="0" u="none" strike="noStrike" dirty="0" err="1">
                <a:solidFill>
                  <a:srgbClr val="374151"/>
                </a:solidFill>
                <a:effectLst/>
                <a:latin typeface="Söhne"/>
              </a:rPr>
              <a:t>mathematicians</a:t>
            </a:r>
            <a:r>
              <a:rPr lang="it-IT" b="0" i="0" u="none" strike="noStrike" dirty="0">
                <a:solidFill>
                  <a:srgbClr val="374151"/>
                </a:solidFill>
                <a:effectLst/>
                <a:latin typeface="Söhne"/>
              </a:rPr>
              <a:t> of </a:t>
            </a:r>
            <a:r>
              <a:rPr lang="it-IT" b="0" i="0" u="none" strike="noStrike" dirty="0" err="1">
                <a:solidFill>
                  <a:srgbClr val="374151"/>
                </a:solidFill>
                <a:effectLst/>
                <a:latin typeface="Söhne"/>
              </a:rPr>
              <a:t>all</a:t>
            </a:r>
            <a:r>
              <a:rPr lang="it-IT" b="0" i="0" u="none" strike="noStrike" dirty="0">
                <a:solidFill>
                  <a:srgbClr val="374151"/>
                </a:solidFill>
                <a:effectLst/>
                <a:latin typeface="Söhne"/>
              </a:rPr>
              <a:t> time</a:t>
            </a:r>
            <a:endParaRPr lang="it-IT" dirty="0"/>
          </a:p>
        </p:txBody>
      </p:sp>
    </p:spTree>
    <p:extLst>
      <p:ext uri="{BB962C8B-B14F-4D97-AF65-F5344CB8AC3E}">
        <p14:creationId xmlns:p14="http://schemas.microsoft.com/office/powerpoint/2010/main" val="3746216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FAE340-475E-25F3-429A-37DD21E58E69}"/>
              </a:ext>
            </a:extLst>
          </p:cNvPr>
          <p:cNvSpPr>
            <a:spLocks noGrp="1"/>
          </p:cNvSpPr>
          <p:nvPr>
            <p:ph idx="1"/>
          </p:nvPr>
        </p:nvSpPr>
        <p:spPr/>
        <p:txBody>
          <a:bodyPr/>
          <a:lstStyle/>
          <a:p>
            <a:pPr marL="0" indent="0">
              <a:buNone/>
            </a:pPr>
            <a:r>
              <a:rPr lang="en-IT" dirty="0"/>
              <a:t>Print (or draw) the image in the next page</a:t>
            </a:r>
          </a:p>
          <a:p>
            <a:pPr marL="0" indent="0">
              <a:buNone/>
            </a:pPr>
            <a:endParaRPr lang="en-IT" dirty="0"/>
          </a:p>
          <a:p>
            <a:pPr marL="0" indent="0">
              <a:buNone/>
            </a:pPr>
            <a:endParaRPr lang="en-IT" dirty="0"/>
          </a:p>
          <a:p>
            <a:pPr marL="0" indent="0">
              <a:buNone/>
            </a:pPr>
            <a:r>
              <a:rPr lang="en-IT" dirty="0"/>
              <a:t>As an alternative: draw the image on the ground/sand</a:t>
            </a:r>
          </a:p>
        </p:txBody>
      </p:sp>
      <p:sp>
        <p:nvSpPr>
          <p:cNvPr id="4" name="Title 3">
            <a:extLst>
              <a:ext uri="{FF2B5EF4-FFF2-40B4-BE49-F238E27FC236}">
                <a16:creationId xmlns:a16="http://schemas.microsoft.com/office/drawing/2014/main" id="{B45A6BC2-A7B9-4EF0-A221-5FCBCE561E25}"/>
              </a:ext>
            </a:extLst>
          </p:cNvPr>
          <p:cNvSpPr txBox="1">
            <a:spLocks noGrp="1"/>
          </p:cNvSpPr>
          <p:nvPr>
            <p:ph type="title"/>
          </p:nvPr>
        </p:nvSpPr>
        <p:spPr>
          <a:xfrm>
            <a:off x="838200" y="787841"/>
            <a:ext cx="6069931" cy="480131"/>
          </a:xfrm>
          <a:prstGeom prst="rect">
            <a:avLst/>
          </a:prstGeom>
          <a:noFill/>
        </p:spPr>
        <p:txBody>
          <a:bodyPr wrap="none" rtlCol="0">
            <a:spAutoFit/>
          </a:bodyPr>
          <a:lstStyle/>
          <a:p>
            <a:r>
              <a:rPr lang="en-IT" sz="2800" b="1" dirty="0">
                <a:solidFill>
                  <a:srgbClr val="FF0000"/>
                </a:solidFill>
              </a:rPr>
              <a:t>Galton Skate-Board on paper (or ground)</a:t>
            </a:r>
          </a:p>
        </p:txBody>
      </p:sp>
    </p:spTree>
    <p:extLst>
      <p:ext uri="{BB962C8B-B14F-4D97-AF65-F5344CB8AC3E}">
        <p14:creationId xmlns:p14="http://schemas.microsoft.com/office/powerpoint/2010/main" val="33082186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1830</Words>
  <Application>Microsoft Macintosh PowerPoint</Application>
  <PresentationFormat>Widescreen</PresentationFormat>
  <Paragraphs>200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Helvetica</vt:lpstr>
      <vt:lpstr>Söhne</vt:lpstr>
      <vt:lpstr>Tema di Office</vt:lpstr>
      <vt:lpstr>PowerPoint Presentation</vt:lpstr>
      <vt:lpstr>PowerPoint Presentation</vt:lpstr>
      <vt:lpstr>PowerPoint Presentation</vt:lpstr>
      <vt:lpstr>PowerPoint Presentation</vt:lpstr>
      <vt:lpstr>PowerPoint Presentation</vt:lpstr>
      <vt:lpstr>If there were only 4 layers of pegs (in your board I think there are 14 layers) the number of paths leading exactly to the central box would be 6 as shown in the last line of Tartaglia's triangle below. Can you find all the possible paths that lead to the central box? </vt:lpstr>
      <vt:lpstr>If there were only 4 layers of pegs the number of paths leading exactly to the second to last box on the left would be 4 as shown in the last line of Tartaglia's triangle below.  Can you find all these paths? </vt:lpstr>
      <vt:lpstr>What do we learn for real file?</vt:lpstr>
      <vt:lpstr>Galton Skate-Board on paper (or ground)</vt:lpstr>
      <vt:lpstr>PowerPoint Presentation</vt:lpstr>
      <vt:lpstr>PowerPoint Presentation</vt:lpstr>
      <vt:lpstr>PowerPoint Presentation</vt:lpstr>
      <vt:lpstr>Insert the final position for each kid in each play</vt:lpstr>
      <vt:lpstr>EXAMPLE of a Galton-Skate-Board game</vt:lpstr>
      <vt:lpstr>Histogram</vt:lpstr>
      <vt:lpstr>Explanation</vt:lpstr>
      <vt:lpstr>Real life applications</vt:lpstr>
      <vt:lpstr>PowerPoint Presentation</vt:lpstr>
      <vt:lpstr>Other real life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Mira Antonietta</dc:creator>
  <cp:lastModifiedBy>Mira Antonietta</cp:lastModifiedBy>
  <cp:revision>77</cp:revision>
  <dcterms:created xsi:type="dcterms:W3CDTF">2022-05-31T20:48:14Z</dcterms:created>
  <dcterms:modified xsi:type="dcterms:W3CDTF">2024-02-20T08:12:59Z</dcterms:modified>
</cp:coreProperties>
</file>